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344" r:id="rId3"/>
    <p:sldId id="345" r:id="rId4"/>
    <p:sldId id="398" r:id="rId5"/>
    <p:sldId id="392" r:id="rId6"/>
    <p:sldId id="355" r:id="rId7"/>
    <p:sldId id="370" r:id="rId8"/>
    <p:sldId id="371" r:id="rId9"/>
    <p:sldId id="372" r:id="rId10"/>
    <p:sldId id="347" r:id="rId11"/>
    <p:sldId id="394" r:id="rId12"/>
    <p:sldId id="393" r:id="rId13"/>
    <p:sldId id="358" r:id="rId14"/>
    <p:sldId id="373" r:id="rId15"/>
    <p:sldId id="374" r:id="rId16"/>
    <p:sldId id="375" r:id="rId17"/>
    <p:sldId id="348" r:id="rId18"/>
    <p:sldId id="380" r:id="rId19"/>
    <p:sldId id="395" r:id="rId20"/>
    <p:sldId id="359" r:id="rId21"/>
    <p:sldId id="376" r:id="rId22"/>
    <p:sldId id="377" r:id="rId23"/>
    <p:sldId id="378" r:id="rId24"/>
    <p:sldId id="349" r:id="rId25"/>
    <p:sldId id="385" r:id="rId26"/>
    <p:sldId id="365" r:id="rId27"/>
    <p:sldId id="381" r:id="rId28"/>
    <p:sldId id="382" r:id="rId29"/>
    <p:sldId id="383" r:id="rId30"/>
    <p:sldId id="384" r:id="rId31"/>
    <p:sldId id="353" r:id="rId32"/>
    <p:sldId id="396" r:id="rId33"/>
    <p:sldId id="363" r:id="rId34"/>
    <p:sldId id="386" r:id="rId35"/>
    <p:sldId id="387" r:id="rId36"/>
    <p:sldId id="388" r:id="rId37"/>
    <p:sldId id="389" r:id="rId38"/>
    <p:sldId id="354" r:id="rId39"/>
    <p:sldId id="397" r:id="rId40"/>
    <p:sldId id="364" r:id="rId41"/>
    <p:sldId id="390" r:id="rId42"/>
    <p:sldId id="391" r:id="rId43"/>
    <p:sldId id="399" r:id="rId44"/>
    <p:sldId id="400" r:id="rId45"/>
    <p:sldId id="401" r:id="rId46"/>
    <p:sldId id="402" r:id="rId47"/>
    <p:sldId id="308" r:id="rId48"/>
  </p:sldIdLst>
  <p:sldSz cx="12192000" cy="6858000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3399FF"/>
    <a:srgbClr val="003399"/>
    <a:srgbClr val="0000CC"/>
    <a:srgbClr val="CCFFFF"/>
    <a:srgbClr val="00FFCC"/>
    <a:srgbClr val="66CCFF"/>
    <a:srgbClr val="000099"/>
    <a:srgbClr val="0000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AA4BB3-0220-4566-876B-EC1547ADFB06}" type="doc">
      <dgm:prSet loTypeId="urn:microsoft.com/office/officeart/2005/8/layout/list1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bg-BG"/>
        </a:p>
      </dgm:t>
    </dgm:pt>
    <dgm:pt modelId="{287FB6D8-301C-4397-A07D-8D075187D1AC}">
      <dgm:prSet phldrT="[Text]" custT="1"/>
      <dgm:spPr/>
      <dgm:t>
        <a:bodyPr/>
        <a:lstStyle/>
        <a:p>
          <a:r>
            <a:rPr lang="bg-BG" sz="2000" b="1" u="none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effectLst/>
              <a:latin typeface="Arial Black" panose="020B0A04020102020204" pitchFamily="34" charset="0"/>
            </a:rPr>
            <a:t>ПРИОРИТЕТНА ОС 1 – 1 процедура ( </a:t>
          </a:r>
          <a:r>
            <a:rPr lang="bg-BG" sz="20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effectLst/>
              <a:latin typeface="Arial Black" panose="020B0A04020102020204" pitchFamily="34" charset="0"/>
            </a:rPr>
            <a:t>92 000 000 лв.</a:t>
          </a:r>
          <a:r>
            <a:rPr lang="bg-BG" sz="2000" b="1" u="none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effectLst/>
              <a:latin typeface="Arial Black" panose="020B0A04020102020204" pitchFamily="34" charset="0"/>
            </a:rPr>
            <a:t>)</a:t>
          </a:r>
          <a:endParaRPr lang="bg-BG" sz="2000" b="1" u="none" dirty="0">
            <a:solidFill>
              <a:srgbClr val="002060"/>
            </a:solidFill>
            <a:effectLst/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77BF21DA-2018-4467-B496-6A2D6A0F8B21}" type="parTrans" cxnId="{5B6A5C4E-54F3-46CC-A9AC-A3B69D310553}">
      <dgm:prSet/>
      <dgm:spPr/>
      <dgm:t>
        <a:bodyPr/>
        <a:lstStyle/>
        <a:p>
          <a:endParaRPr lang="bg-BG"/>
        </a:p>
      </dgm:t>
    </dgm:pt>
    <dgm:pt modelId="{7F8E527D-0F34-4B12-BD5E-4C4BBAC99D83}" type="sibTrans" cxnId="{5B6A5C4E-54F3-46CC-A9AC-A3B69D310553}">
      <dgm:prSet/>
      <dgm:spPr/>
      <dgm:t>
        <a:bodyPr/>
        <a:lstStyle/>
        <a:p>
          <a:endParaRPr lang="bg-BG"/>
        </a:p>
      </dgm:t>
    </dgm:pt>
    <dgm:pt modelId="{1D03081E-6095-4BD6-AEDC-69E748E076D6}">
      <dgm:prSet phldrT="[Text]" custT="1"/>
      <dgm:spPr/>
      <dgm:t>
        <a:bodyPr/>
        <a:lstStyle/>
        <a:p>
          <a:r>
            <a:rPr lang="bg-BG" sz="2000" b="1" u="none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effectLst/>
              <a:latin typeface="Arial Black" panose="020B0A04020102020204" pitchFamily="34" charset="0"/>
            </a:rPr>
            <a:t>ПРИОРИТЕТНА ОС 3 – 2 процедури (8 000 000 лв.)</a:t>
          </a:r>
          <a:endParaRPr lang="bg-BG" sz="2000" b="1" dirty="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2F6C0497-42DD-4026-82B5-DC9BB7ACF542}" type="parTrans" cxnId="{C1AA6BD0-1A98-4E3A-9A13-A75D22D2CEE4}">
      <dgm:prSet/>
      <dgm:spPr/>
      <dgm:t>
        <a:bodyPr/>
        <a:lstStyle/>
        <a:p>
          <a:endParaRPr lang="bg-BG"/>
        </a:p>
      </dgm:t>
    </dgm:pt>
    <dgm:pt modelId="{D63AE1AB-B246-48EF-BDE1-527A3EEBE06D}" type="sibTrans" cxnId="{C1AA6BD0-1A98-4E3A-9A13-A75D22D2CEE4}">
      <dgm:prSet/>
      <dgm:spPr/>
      <dgm:t>
        <a:bodyPr/>
        <a:lstStyle/>
        <a:p>
          <a:endParaRPr lang="bg-BG"/>
        </a:p>
      </dgm:t>
    </dgm:pt>
    <dgm:pt modelId="{A48263E2-2270-43DF-9096-74800FD1A765}">
      <dgm:prSet phldrT="[Text]" custT="1"/>
      <dgm:spPr/>
      <dgm:t>
        <a:bodyPr/>
        <a:lstStyle/>
        <a:p>
          <a:r>
            <a:rPr lang="bg-BG" sz="2000" b="1" u="none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effectLst/>
              <a:latin typeface="Arial Black" panose="020B0A04020102020204" pitchFamily="34" charset="0"/>
            </a:rPr>
            <a:t>ПРИОРИТЕТНА ОС 2 – 3 процедури (51 200 000 лв.) </a:t>
          </a:r>
          <a:endParaRPr lang="bg-BG" sz="2000" b="1" dirty="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41F5D031-0C4C-431A-A3DC-D52FE2F26AEA}" type="parTrans" cxnId="{9A49ABEF-171C-4A80-8BAD-CB2871EBA536}">
      <dgm:prSet/>
      <dgm:spPr/>
      <dgm:t>
        <a:bodyPr/>
        <a:lstStyle/>
        <a:p>
          <a:endParaRPr lang="bg-BG"/>
        </a:p>
      </dgm:t>
    </dgm:pt>
    <dgm:pt modelId="{462A20E9-FEE3-4B9C-8421-581931C63323}" type="sibTrans" cxnId="{9A49ABEF-171C-4A80-8BAD-CB2871EBA536}">
      <dgm:prSet/>
      <dgm:spPr/>
      <dgm:t>
        <a:bodyPr/>
        <a:lstStyle/>
        <a:p>
          <a:endParaRPr lang="bg-BG"/>
        </a:p>
      </dgm:t>
    </dgm:pt>
    <dgm:pt modelId="{A028AF15-A6AA-41A3-AD54-9F25A9AE9372}" type="pres">
      <dgm:prSet presAssocID="{52AA4BB3-0220-4566-876B-EC1547ADFB0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61D18EBF-CA45-46E4-B1FB-C46EF9C4B3A3}" type="pres">
      <dgm:prSet presAssocID="{287FB6D8-301C-4397-A07D-8D075187D1AC}" presName="parentLin" presStyleCnt="0"/>
      <dgm:spPr/>
    </dgm:pt>
    <dgm:pt modelId="{951C8A25-6FB5-402F-87F7-40A145EEFB83}" type="pres">
      <dgm:prSet presAssocID="{287FB6D8-301C-4397-A07D-8D075187D1AC}" presName="parentLeftMargin" presStyleLbl="node1" presStyleIdx="0" presStyleCnt="3"/>
      <dgm:spPr/>
      <dgm:t>
        <a:bodyPr/>
        <a:lstStyle/>
        <a:p>
          <a:endParaRPr lang="bg-BG"/>
        </a:p>
      </dgm:t>
    </dgm:pt>
    <dgm:pt modelId="{3338AA1F-FAB4-41D1-A467-943D21FC7647}" type="pres">
      <dgm:prSet presAssocID="{287FB6D8-301C-4397-A07D-8D075187D1AC}" presName="parentText" presStyleLbl="node1" presStyleIdx="0" presStyleCnt="3" custScaleX="137911" custScaleY="97402">
        <dgm:presLayoutVars>
          <dgm:chMax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281B553F-22F5-4A12-9B15-7796C9D9FD09}" type="pres">
      <dgm:prSet presAssocID="{287FB6D8-301C-4397-A07D-8D075187D1AC}" presName="negativeSpace" presStyleCnt="0"/>
      <dgm:spPr/>
    </dgm:pt>
    <dgm:pt modelId="{2A3669FF-3D47-4907-9AF3-63FD3A014017}" type="pres">
      <dgm:prSet presAssocID="{287FB6D8-301C-4397-A07D-8D075187D1AC}" presName="childText" presStyleLbl="conFgAcc1" presStyleIdx="0" presStyleCnt="3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bg-BG"/>
        </a:p>
      </dgm:t>
    </dgm:pt>
    <dgm:pt modelId="{B3E12AB3-BE48-478F-872A-692D44EC78C2}" type="pres">
      <dgm:prSet presAssocID="{7F8E527D-0F34-4B12-BD5E-4C4BBAC99D83}" presName="spaceBetweenRectangles" presStyleCnt="0"/>
      <dgm:spPr/>
    </dgm:pt>
    <dgm:pt modelId="{D046F47E-F454-45AE-82E1-9B7C3ADEC012}" type="pres">
      <dgm:prSet presAssocID="{A48263E2-2270-43DF-9096-74800FD1A765}" presName="parentLin" presStyleCnt="0"/>
      <dgm:spPr/>
    </dgm:pt>
    <dgm:pt modelId="{FAFF1CC8-1AA5-4494-A345-0AEF13C8FAA8}" type="pres">
      <dgm:prSet presAssocID="{A48263E2-2270-43DF-9096-74800FD1A765}" presName="parentLeftMargin" presStyleLbl="node1" presStyleIdx="0" presStyleCnt="3"/>
      <dgm:spPr/>
      <dgm:t>
        <a:bodyPr/>
        <a:lstStyle/>
        <a:p>
          <a:endParaRPr lang="bg-BG"/>
        </a:p>
      </dgm:t>
    </dgm:pt>
    <dgm:pt modelId="{C684B2EA-45A8-43C0-827B-335D4D759B20}" type="pres">
      <dgm:prSet presAssocID="{A48263E2-2270-43DF-9096-74800FD1A765}" presName="parentText" presStyleLbl="node1" presStyleIdx="1" presStyleCnt="3" custScaleX="136300">
        <dgm:presLayoutVars>
          <dgm:chMax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ECE6F4F5-C3D3-4530-895D-102A0DEE7C4F}" type="pres">
      <dgm:prSet presAssocID="{A48263E2-2270-43DF-9096-74800FD1A765}" presName="negativeSpace" presStyleCnt="0"/>
      <dgm:spPr/>
    </dgm:pt>
    <dgm:pt modelId="{2D03C3D0-78FB-447D-A4E1-27360E86E27A}" type="pres">
      <dgm:prSet presAssocID="{A48263E2-2270-43DF-9096-74800FD1A765}" presName="childText" presStyleLbl="conFgAcc1" presStyleIdx="1" presStyleCnt="3">
        <dgm:presLayoutVars>
          <dgm:bulletEnabled val="1"/>
        </dgm:presLayoutVars>
      </dgm:prSet>
      <dgm:spPr/>
    </dgm:pt>
    <dgm:pt modelId="{24A93B0E-3A30-4BDF-8714-B00FC8BC8E95}" type="pres">
      <dgm:prSet presAssocID="{462A20E9-FEE3-4B9C-8421-581931C63323}" presName="spaceBetweenRectangles" presStyleCnt="0"/>
      <dgm:spPr/>
    </dgm:pt>
    <dgm:pt modelId="{AAADA035-F4E1-493C-9E99-96AD10F278BA}" type="pres">
      <dgm:prSet presAssocID="{1D03081E-6095-4BD6-AEDC-69E748E076D6}" presName="parentLin" presStyleCnt="0"/>
      <dgm:spPr/>
    </dgm:pt>
    <dgm:pt modelId="{74B6BA19-8AD9-4807-9510-D7C72E4A6043}" type="pres">
      <dgm:prSet presAssocID="{1D03081E-6095-4BD6-AEDC-69E748E076D6}" presName="parentLeftMargin" presStyleLbl="node1" presStyleIdx="1" presStyleCnt="3"/>
      <dgm:spPr/>
      <dgm:t>
        <a:bodyPr/>
        <a:lstStyle/>
        <a:p>
          <a:endParaRPr lang="bg-BG"/>
        </a:p>
      </dgm:t>
    </dgm:pt>
    <dgm:pt modelId="{75D738D5-8151-48DA-8C09-2A04C18FEBE4}" type="pres">
      <dgm:prSet presAssocID="{1D03081E-6095-4BD6-AEDC-69E748E076D6}" presName="parentText" presStyleLbl="node1" presStyleIdx="2" presStyleCnt="3" custScaleX="136640">
        <dgm:presLayoutVars>
          <dgm:chMax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13B346A6-A702-42DB-9BA8-5ED0AEA6370C}" type="pres">
      <dgm:prSet presAssocID="{1D03081E-6095-4BD6-AEDC-69E748E076D6}" presName="negativeSpace" presStyleCnt="0"/>
      <dgm:spPr/>
    </dgm:pt>
    <dgm:pt modelId="{55583592-4C85-43D0-999C-0463052A0BE2}" type="pres">
      <dgm:prSet presAssocID="{1D03081E-6095-4BD6-AEDC-69E748E076D6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8EED6304-D3B0-4424-8A06-5EFCE5356266}" type="presOf" srcId="{287FB6D8-301C-4397-A07D-8D075187D1AC}" destId="{3338AA1F-FAB4-41D1-A467-943D21FC7647}" srcOrd="1" destOrd="0" presId="urn:microsoft.com/office/officeart/2005/8/layout/list1"/>
    <dgm:cxn modelId="{0F308D5A-2C10-4C91-AA32-927EAC16F6B2}" type="presOf" srcId="{A48263E2-2270-43DF-9096-74800FD1A765}" destId="{C684B2EA-45A8-43C0-827B-335D4D759B20}" srcOrd="1" destOrd="0" presId="urn:microsoft.com/office/officeart/2005/8/layout/list1"/>
    <dgm:cxn modelId="{5B6A5C4E-54F3-46CC-A9AC-A3B69D310553}" srcId="{52AA4BB3-0220-4566-876B-EC1547ADFB06}" destId="{287FB6D8-301C-4397-A07D-8D075187D1AC}" srcOrd="0" destOrd="0" parTransId="{77BF21DA-2018-4467-B496-6A2D6A0F8B21}" sibTransId="{7F8E527D-0F34-4B12-BD5E-4C4BBAC99D83}"/>
    <dgm:cxn modelId="{6387EBE3-5DBB-4533-976A-9E5CF5FAE919}" type="presOf" srcId="{52AA4BB3-0220-4566-876B-EC1547ADFB06}" destId="{A028AF15-A6AA-41A3-AD54-9F25A9AE9372}" srcOrd="0" destOrd="0" presId="urn:microsoft.com/office/officeart/2005/8/layout/list1"/>
    <dgm:cxn modelId="{D9E9481B-FE46-47BD-A9EC-42681C3230B6}" type="presOf" srcId="{1D03081E-6095-4BD6-AEDC-69E748E076D6}" destId="{74B6BA19-8AD9-4807-9510-D7C72E4A6043}" srcOrd="0" destOrd="0" presId="urn:microsoft.com/office/officeart/2005/8/layout/list1"/>
    <dgm:cxn modelId="{14C7567B-7DBD-42B7-B6E1-0F22FE94B6E0}" type="presOf" srcId="{287FB6D8-301C-4397-A07D-8D075187D1AC}" destId="{951C8A25-6FB5-402F-87F7-40A145EEFB83}" srcOrd="0" destOrd="0" presId="urn:microsoft.com/office/officeart/2005/8/layout/list1"/>
    <dgm:cxn modelId="{E01D3B10-C855-4074-AC89-66C29AAEC574}" type="presOf" srcId="{A48263E2-2270-43DF-9096-74800FD1A765}" destId="{FAFF1CC8-1AA5-4494-A345-0AEF13C8FAA8}" srcOrd="0" destOrd="0" presId="urn:microsoft.com/office/officeart/2005/8/layout/list1"/>
    <dgm:cxn modelId="{9A49ABEF-171C-4A80-8BAD-CB2871EBA536}" srcId="{52AA4BB3-0220-4566-876B-EC1547ADFB06}" destId="{A48263E2-2270-43DF-9096-74800FD1A765}" srcOrd="1" destOrd="0" parTransId="{41F5D031-0C4C-431A-A3DC-D52FE2F26AEA}" sibTransId="{462A20E9-FEE3-4B9C-8421-581931C63323}"/>
    <dgm:cxn modelId="{C1AA6BD0-1A98-4E3A-9A13-A75D22D2CEE4}" srcId="{52AA4BB3-0220-4566-876B-EC1547ADFB06}" destId="{1D03081E-6095-4BD6-AEDC-69E748E076D6}" srcOrd="2" destOrd="0" parTransId="{2F6C0497-42DD-4026-82B5-DC9BB7ACF542}" sibTransId="{D63AE1AB-B246-48EF-BDE1-527A3EEBE06D}"/>
    <dgm:cxn modelId="{8E8C866A-1415-4CDE-97E0-207CA71FCF1B}" type="presOf" srcId="{1D03081E-6095-4BD6-AEDC-69E748E076D6}" destId="{75D738D5-8151-48DA-8C09-2A04C18FEBE4}" srcOrd="1" destOrd="0" presId="urn:microsoft.com/office/officeart/2005/8/layout/list1"/>
    <dgm:cxn modelId="{9F5DD025-6E75-4955-887B-89960A79389E}" type="presParOf" srcId="{A028AF15-A6AA-41A3-AD54-9F25A9AE9372}" destId="{61D18EBF-CA45-46E4-B1FB-C46EF9C4B3A3}" srcOrd="0" destOrd="0" presId="urn:microsoft.com/office/officeart/2005/8/layout/list1"/>
    <dgm:cxn modelId="{6A9FFC0A-A795-47F4-BF21-DAFEF714C687}" type="presParOf" srcId="{61D18EBF-CA45-46E4-B1FB-C46EF9C4B3A3}" destId="{951C8A25-6FB5-402F-87F7-40A145EEFB83}" srcOrd="0" destOrd="0" presId="urn:microsoft.com/office/officeart/2005/8/layout/list1"/>
    <dgm:cxn modelId="{056116CF-9488-4EAC-88EA-3AE9D929484B}" type="presParOf" srcId="{61D18EBF-CA45-46E4-B1FB-C46EF9C4B3A3}" destId="{3338AA1F-FAB4-41D1-A467-943D21FC7647}" srcOrd="1" destOrd="0" presId="urn:microsoft.com/office/officeart/2005/8/layout/list1"/>
    <dgm:cxn modelId="{22C08AC6-491B-4D80-B218-80C97FE4C163}" type="presParOf" srcId="{A028AF15-A6AA-41A3-AD54-9F25A9AE9372}" destId="{281B553F-22F5-4A12-9B15-7796C9D9FD09}" srcOrd="1" destOrd="0" presId="urn:microsoft.com/office/officeart/2005/8/layout/list1"/>
    <dgm:cxn modelId="{0CC97540-2968-465F-988D-31858849103A}" type="presParOf" srcId="{A028AF15-A6AA-41A3-AD54-9F25A9AE9372}" destId="{2A3669FF-3D47-4907-9AF3-63FD3A014017}" srcOrd="2" destOrd="0" presId="urn:microsoft.com/office/officeart/2005/8/layout/list1"/>
    <dgm:cxn modelId="{5619BB07-C59E-4C8F-8F0E-A8ECC268A3C7}" type="presParOf" srcId="{A028AF15-A6AA-41A3-AD54-9F25A9AE9372}" destId="{B3E12AB3-BE48-478F-872A-692D44EC78C2}" srcOrd="3" destOrd="0" presId="urn:microsoft.com/office/officeart/2005/8/layout/list1"/>
    <dgm:cxn modelId="{958DEBC7-A2F6-42E4-9153-A7157552ED89}" type="presParOf" srcId="{A028AF15-A6AA-41A3-AD54-9F25A9AE9372}" destId="{D046F47E-F454-45AE-82E1-9B7C3ADEC012}" srcOrd="4" destOrd="0" presId="urn:microsoft.com/office/officeart/2005/8/layout/list1"/>
    <dgm:cxn modelId="{221E144B-A7D3-4449-8690-226B4BC37FAC}" type="presParOf" srcId="{D046F47E-F454-45AE-82E1-9B7C3ADEC012}" destId="{FAFF1CC8-1AA5-4494-A345-0AEF13C8FAA8}" srcOrd="0" destOrd="0" presId="urn:microsoft.com/office/officeart/2005/8/layout/list1"/>
    <dgm:cxn modelId="{CDD51AC4-A5C8-4189-9E23-C00B15124274}" type="presParOf" srcId="{D046F47E-F454-45AE-82E1-9B7C3ADEC012}" destId="{C684B2EA-45A8-43C0-827B-335D4D759B20}" srcOrd="1" destOrd="0" presId="urn:microsoft.com/office/officeart/2005/8/layout/list1"/>
    <dgm:cxn modelId="{F7D41A02-2AC4-4FA8-9DDD-578E2F24E975}" type="presParOf" srcId="{A028AF15-A6AA-41A3-AD54-9F25A9AE9372}" destId="{ECE6F4F5-C3D3-4530-895D-102A0DEE7C4F}" srcOrd="5" destOrd="0" presId="urn:microsoft.com/office/officeart/2005/8/layout/list1"/>
    <dgm:cxn modelId="{05608D99-46BD-4EA6-BF1E-7DB4E0F17E25}" type="presParOf" srcId="{A028AF15-A6AA-41A3-AD54-9F25A9AE9372}" destId="{2D03C3D0-78FB-447D-A4E1-27360E86E27A}" srcOrd="6" destOrd="0" presId="urn:microsoft.com/office/officeart/2005/8/layout/list1"/>
    <dgm:cxn modelId="{F65E184E-F59E-493A-9229-D6054D14D040}" type="presParOf" srcId="{A028AF15-A6AA-41A3-AD54-9F25A9AE9372}" destId="{24A93B0E-3A30-4BDF-8714-B00FC8BC8E95}" srcOrd="7" destOrd="0" presId="urn:microsoft.com/office/officeart/2005/8/layout/list1"/>
    <dgm:cxn modelId="{DEB8DEC6-A03A-45F0-9C0B-F4A39EB2C7C6}" type="presParOf" srcId="{A028AF15-A6AA-41A3-AD54-9F25A9AE9372}" destId="{AAADA035-F4E1-493C-9E99-96AD10F278BA}" srcOrd="8" destOrd="0" presId="urn:microsoft.com/office/officeart/2005/8/layout/list1"/>
    <dgm:cxn modelId="{5148451D-EE14-4492-895D-94526591CA49}" type="presParOf" srcId="{AAADA035-F4E1-493C-9E99-96AD10F278BA}" destId="{74B6BA19-8AD9-4807-9510-D7C72E4A6043}" srcOrd="0" destOrd="0" presId="urn:microsoft.com/office/officeart/2005/8/layout/list1"/>
    <dgm:cxn modelId="{095D6BD3-5D91-4F03-A7E3-9ACB09F7B7BC}" type="presParOf" srcId="{AAADA035-F4E1-493C-9E99-96AD10F278BA}" destId="{75D738D5-8151-48DA-8C09-2A04C18FEBE4}" srcOrd="1" destOrd="0" presId="urn:microsoft.com/office/officeart/2005/8/layout/list1"/>
    <dgm:cxn modelId="{E796E584-A09D-4AD1-B093-5930E85DE25C}" type="presParOf" srcId="{A028AF15-A6AA-41A3-AD54-9F25A9AE9372}" destId="{13B346A6-A702-42DB-9BA8-5ED0AEA6370C}" srcOrd="9" destOrd="0" presId="urn:microsoft.com/office/officeart/2005/8/layout/list1"/>
    <dgm:cxn modelId="{13F9D081-F504-4139-8FC7-3DD9B6A96C84}" type="presParOf" srcId="{A028AF15-A6AA-41A3-AD54-9F25A9AE9372}" destId="{55583592-4C85-43D0-999C-0463052A0BE2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FCCE972-ABF4-4FB3-8CD1-B2DC62F34B32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09DF1520-D45C-4195-AB76-316D40559146}">
      <dgm:prSet phldrT="[Text]" custT="1"/>
      <dgm:spPr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bg-BG" sz="28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Допустими кандидати:</a:t>
          </a:r>
          <a:endParaRPr lang="bg-BG" sz="2800" b="1" cap="none" spc="0" dirty="0">
            <a:ln w="9525">
              <a:solidFill>
                <a:schemeClr val="bg1"/>
              </a:solidFill>
              <a:prstDash val="solid"/>
            </a:ln>
            <a:solidFill>
              <a:schemeClr val="tx1"/>
            </a:solidFill>
            <a:effectLst>
              <a:outerShdw blurRad="12700" dist="38100" dir="2700000" algn="tl" rotWithShape="0">
                <a:schemeClr val="bg1">
                  <a:lumMod val="50000"/>
                </a:schemeClr>
              </a:outerShdw>
            </a:effectLst>
            <a:latin typeface="Arial Black" panose="020B0A04020102020204" pitchFamily="34" charset="0"/>
          </a:endParaRPr>
        </a:p>
      </dgm:t>
    </dgm:pt>
    <dgm:pt modelId="{DF431A7D-ED7E-4B80-A2E9-35EBDBF87140}" type="parTrans" cxnId="{9B184ABB-5722-4BEF-89AF-0E21C4B1AF94}">
      <dgm:prSet/>
      <dgm:spPr/>
      <dgm:t>
        <a:bodyPr/>
        <a:lstStyle/>
        <a:p>
          <a:endParaRPr lang="bg-BG"/>
        </a:p>
      </dgm:t>
    </dgm:pt>
    <dgm:pt modelId="{75F64835-4FDD-47BC-B45B-75883E6B8BCD}" type="sibTrans" cxnId="{9B184ABB-5722-4BEF-89AF-0E21C4B1AF94}">
      <dgm:prSet/>
      <dgm:spPr/>
      <dgm:t>
        <a:bodyPr/>
        <a:lstStyle/>
        <a:p>
          <a:endParaRPr lang="bg-BG"/>
        </a:p>
      </dgm:t>
    </dgm:pt>
    <dgm:pt modelId="{8FCAB699-4873-49B4-86A5-B6B4F2741B6A}">
      <dgm:prSet phldrT="[Text]" custT="1"/>
      <dgm:spPr>
        <a:ln>
          <a:noFill/>
        </a:ln>
        <a:effectLst>
          <a:outerShdw blurRad="225425" dist="50800" dir="5220000" algn="ctr">
            <a:srgbClr val="000000">
              <a:alpha val="33000"/>
            </a:srgb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extrusionH="254000" contourW="19050">
          <a:bevelT w="82550" h="44450" prst="angle"/>
          <a:bevelB w="82550" h="44450" prst="angle"/>
          <a:contourClr>
            <a:srgbClr val="FFFFFF"/>
          </a:contourClr>
        </a:sp3d>
      </dgm:spPr>
      <dgm:t>
        <a:bodyPr/>
        <a:lstStyle/>
        <a:p>
          <a:r>
            <a:rPr lang="ru-RU" sz="2000" dirty="0" err="1" smtClean="0">
              <a:solidFill>
                <a:srgbClr val="FF0000"/>
              </a:solidFill>
              <a:latin typeface="Arial Black" panose="020B0A04020102020204" pitchFamily="34" charset="0"/>
            </a:rPr>
            <a:t>Висши</a:t>
          </a:r>
          <a:r>
            <a:rPr lang="ru-RU" sz="2000" dirty="0" smtClean="0">
              <a:solidFill>
                <a:srgbClr val="FF0000"/>
              </a:solidFill>
              <a:latin typeface="Arial Black" panose="020B0A04020102020204" pitchFamily="34" charset="0"/>
            </a:rPr>
            <a:t> училища, </a:t>
          </a:r>
          <a:r>
            <a:rPr lang="ru-RU" sz="2000" dirty="0" err="1" smtClean="0">
              <a:solidFill>
                <a:srgbClr val="FF0000"/>
              </a:solidFill>
              <a:latin typeface="Arial Black" panose="020B0A04020102020204" pitchFamily="34" charset="0"/>
            </a:rPr>
            <a:t>създадени</a:t>
          </a:r>
          <a:r>
            <a:rPr lang="ru-RU" sz="2000" dirty="0" smtClean="0">
              <a:solidFill>
                <a:srgbClr val="FF0000"/>
              </a:solidFill>
              <a:latin typeface="Arial Black" panose="020B0A04020102020204" pitchFamily="34" charset="0"/>
            </a:rPr>
            <a:t> в </a:t>
          </a:r>
          <a:r>
            <a:rPr lang="ru-RU" sz="2000" dirty="0" err="1" smtClean="0">
              <a:solidFill>
                <a:srgbClr val="FF0000"/>
              </a:solidFill>
              <a:latin typeface="Arial Black" panose="020B0A04020102020204" pitchFamily="34" charset="0"/>
            </a:rPr>
            <a:t>съответствие</a:t>
          </a:r>
          <a:r>
            <a:rPr lang="ru-RU" sz="2000" dirty="0" smtClean="0">
              <a:solidFill>
                <a:srgbClr val="FF0000"/>
              </a:solidFill>
              <a:latin typeface="Arial Black" panose="020B0A04020102020204" pitchFamily="34" charset="0"/>
            </a:rPr>
            <a:t> с </a:t>
          </a:r>
          <a:r>
            <a:rPr lang="ru-RU" sz="2000" dirty="0" err="1" smtClean="0">
              <a:solidFill>
                <a:srgbClr val="FF0000"/>
              </a:solidFill>
              <a:latin typeface="Arial Black" panose="020B0A04020102020204" pitchFamily="34" charset="0"/>
            </a:rPr>
            <a:t>разпоредбите</a:t>
          </a:r>
          <a:r>
            <a:rPr lang="ru-RU" sz="2000" dirty="0" smtClean="0">
              <a:solidFill>
                <a:srgbClr val="FF0000"/>
              </a:solidFill>
              <a:latin typeface="Arial Black" panose="020B0A04020102020204" pitchFamily="34" charset="0"/>
            </a:rPr>
            <a:t> на Закона за </a:t>
          </a:r>
          <a:r>
            <a:rPr lang="ru-RU" sz="2000" dirty="0" err="1" smtClean="0">
              <a:solidFill>
                <a:srgbClr val="FF0000"/>
              </a:solidFill>
              <a:latin typeface="Arial Black" panose="020B0A04020102020204" pitchFamily="34" charset="0"/>
            </a:rPr>
            <a:t>висшето</a:t>
          </a:r>
          <a:r>
            <a:rPr lang="ru-RU" sz="2000" dirty="0" smtClean="0">
              <a:solidFill>
                <a:srgbClr val="FF0000"/>
              </a:solidFill>
              <a:latin typeface="Arial Black" panose="020B0A04020102020204" pitchFamily="34" charset="0"/>
            </a:rPr>
            <a:t> образование</a:t>
          </a:r>
          <a:endParaRPr lang="bg-BG" sz="2000" dirty="0">
            <a:solidFill>
              <a:srgbClr val="FF0000"/>
            </a:solidFill>
            <a:latin typeface="Arial Black" panose="020B0A04020102020204" pitchFamily="34" charset="0"/>
          </a:endParaRPr>
        </a:p>
      </dgm:t>
    </dgm:pt>
    <dgm:pt modelId="{4CC78253-BA85-4D56-A2D9-7A6B3218038E}" type="parTrans" cxnId="{F9D16B9E-E60E-4DCA-8687-5B00A6CE96A7}">
      <dgm:prSet/>
      <dgm:spPr/>
      <dgm:t>
        <a:bodyPr/>
        <a:lstStyle/>
        <a:p>
          <a:endParaRPr lang="bg-BG"/>
        </a:p>
      </dgm:t>
    </dgm:pt>
    <dgm:pt modelId="{B15B4433-91B2-4F3E-815E-7982CAAFCD02}" type="sibTrans" cxnId="{F9D16B9E-E60E-4DCA-8687-5B00A6CE96A7}">
      <dgm:prSet/>
      <dgm:spPr/>
      <dgm:t>
        <a:bodyPr/>
        <a:lstStyle/>
        <a:p>
          <a:endParaRPr lang="bg-BG"/>
        </a:p>
      </dgm:t>
    </dgm:pt>
    <dgm:pt modelId="{EA597FE3-11EA-415A-A4D6-A5BA2AC64CD0}">
      <dgm:prSet phldrT="[Text]" custT="1"/>
      <dgm:spPr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bg-BG" sz="28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ial Black" panose="020B0A04020102020204" pitchFamily="34" charset="0"/>
            </a:rPr>
            <a:t>Асоциирани партньори:</a:t>
          </a:r>
          <a:endParaRPr lang="bg-BG" sz="2800" b="1" cap="none" spc="0" dirty="0">
            <a:ln w="9525">
              <a:solidFill>
                <a:schemeClr val="bg1"/>
              </a:solidFill>
              <a:prstDash val="solid"/>
            </a:ln>
            <a:solidFill>
              <a:schemeClr val="accent5"/>
            </a:solidFill>
            <a:effectLst>
              <a:outerShdw blurRad="12700" dist="38100" dir="2700000" algn="tl" rotWithShape="0">
                <a:schemeClr val="accent5">
                  <a:lumMod val="60000"/>
                  <a:lumOff val="40000"/>
                </a:schemeClr>
              </a:outerShdw>
            </a:effectLst>
            <a:latin typeface="Arial Black" panose="020B0A04020102020204" pitchFamily="34" charset="0"/>
          </a:endParaRPr>
        </a:p>
      </dgm:t>
    </dgm:pt>
    <dgm:pt modelId="{C261324E-3CB8-4CE7-9C03-07C4548081E6}" type="parTrans" cxnId="{68C4012B-CF84-4AFB-8059-68FC3BC161B0}">
      <dgm:prSet/>
      <dgm:spPr/>
      <dgm:t>
        <a:bodyPr/>
        <a:lstStyle/>
        <a:p>
          <a:endParaRPr lang="bg-BG"/>
        </a:p>
      </dgm:t>
    </dgm:pt>
    <dgm:pt modelId="{CADD07F8-7479-49A8-93EF-4E3A00D43E03}" type="sibTrans" cxnId="{68C4012B-CF84-4AFB-8059-68FC3BC161B0}">
      <dgm:prSet/>
      <dgm:spPr/>
      <dgm:t>
        <a:bodyPr/>
        <a:lstStyle/>
        <a:p>
          <a:endParaRPr lang="bg-BG"/>
        </a:p>
      </dgm:t>
    </dgm:pt>
    <dgm:pt modelId="{1D5E0B8E-C8AE-43D3-8F14-781FE54C7DD1}">
      <dgm:prSet phldrT="[Text]" custT="1"/>
      <dgm:spPr>
        <a:ln>
          <a:noFill/>
        </a:ln>
        <a:effectLst>
          <a:outerShdw blurRad="184150" dist="241300" dir="11520000" sx="110000" sy="110000" algn="ctr">
            <a:srgbClr val="000000">
              <a:alpha val="18000"/>
            </a:srgbClr>
          </a:outerShdw>
        </a:effectLst>
        <a:scene3d>
          <a:camera prst="perspectiveFront" fov="5100000">
            <a:rot lat="0" lon="2100000" rev="0"/>
          </a:camera>
          <a:lightRig rig="flood" dir="t">
            <a:rot lat="0" lon="0" rev="13800000"/>
          </a:lightRig>
        </a:scene3d>
        <a:sp3d extrusionH="107950" prstMaterial="plastic">
          <a:bevelT w="82550" h="63500" prst="divot"/>
          <a:bevelB/>
        </a:sp3d>
      </dgm:spPr>
      <dgm:t>
        <a:bodyPr/>
        <a:lstStyle/>
        <a:p>
          <a:r>
            <a:rPr lang="bg-BG" sz="2400" dirty="0" smtClean="0">
              <a:solidFill>
                <a:srgbClr val="FF0000"/>
              </a:solidFill>
              <a:latin typeface="Arial Black" panose="020B0A04020102020204" pitchFamily="34" charset="0"/>
            </a:rPr>
            <a:t>Работодатели </a:t>
          </a:r>
          <a:endParaRPr lang="bg-BG" sz="2400" dirty="0">
            <a:solidFill>
              <a:srgbClr val="FF0000"/>
            </a:solidFill>
            <a:latin typeface="Arial Black" panose="020B0A04020102020204" pitchFamily="34" charset="0"/>
          </a:endParaRPr>
        </a:p>
      </dgm:t>
    </dgm:pt>
    <dgm:pt modelId="{77137502-4324-4020-B16F-19AB2BEA4A80}" type="parTrans" cxnId="{D8C57996-B4C6-4BC4-ACC1-74B00F1623DE}">
      <dgm:prSet/>
      <dgm:spPr/>
      <dgm:t>
        <a:bodyPr/>
        <a:lstStyle/>
        <a:p>
          <a:endParaRPr lang="bg-BG"/>
        </a:p>
      </dgm:t>
    </dgm:pt>
    <dgm:pt modelId="{69B16FEA-2AFB-4C49-A0C3-2076B1634EB0}" type="sibTrans" cxnId="{D8C57996-B4C6-4BC4-ACC1-74B00F1623DE}">
      <dgm:prSet/>
      <dgm:spPr/>
      <dgm:t>
        <a:bodyPr/>
        <a:lstStyle/>
        <a:p>
          <a:endParaRPr lang="bg-BG"/>
        </a:p>
      </dgm:t>
    </dgm:pt>
    <dgm:pt modelId="{49C8B24C-2321-4627-A352-467A3F8879E0}" type="pres">
      <dgm:prSet presAssocID="{7FCCE972-ABF4-4FB3-8CD1-B2DC62F34B3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65884E94-2BA1-4CCE-A247-3D5FECB357B0}" type="pres">
      <dgm:prSet presAssocID="{09DF1520-D45C-4195-AB76-316D40559146}" presName="root" presStyleCnt="0"/>
      <dgm:spPr/>
    </dgm:pt>
    <dgm:pt modelId="{E7046551-6998-482B-B4BF-EABD8228F5A9}" type="pres">
      <dgm:prSet presAssocID="{09DF1520-D45C-4195-AB76-316D40559146}" presName="rootComposite" presStyleCnt="0"/>
      <dgm:spPr/>
    </dgm:pt>
    <dgm:pt modelId="{3A8D42DF-797E-4998-AAC3-1DF1248C1820}" type="pres">
      <dgm:prSet presAssocID="{09DF1520-D45C-4195-AB76-316D40559146}" presName="rootText" presStyleLbl="node1" presStyleIdx="0" presStyleCnt="2"/>
      <dgm:spPr/>
      <dgm:t>
        <a:bodyPr/>
        <a:lstStyle/>
        <a:p>
          <a:endParaRPr lang="bg-BG"/>
        </a:p>
      </dgm:t>
    </dgm:pt>
    <dgm:pt modelId="{9AD5DB46-C32A-4A05-9F46-887A5F0CAE50}" type="pres">
      <dgm:prSet presAssocID="{09DF1520-D45C-4195-AB76-316D40559146}" presName="rootConnector" presStyleLbl="node1" presStyleIdx="0" presStyleCnt="2"/>
      <dgm:spPr/>
      <dgm:t>
        <a:bodyPr/>
        <a:lstStyle/>
        <a:p>
          <a:endParaRPr lang="bg-BG"/>
        </a:p>
      </dgm:t>
    </dgm:pt>
    <dgm:pt modelId="{814290DD-DBEC-446F-8259-134D0F7C6373}" type="pres">
      <dgm:prSet presAssocID="{09DF1520-D45C-4195-AB76-316D40559146}" presName="childShape" presStyleCnt="0"/>
      <dgm:spPr/>
    </dgm:pt>
    <dgm:pt modelId="{14A566DA-EFD3-49E0-8D53-94ACE30F7487}" type="pres">
      <dgm:prSet presAssocID="{4CC78253-BA85-4D56-A2D9-7A6B3218038E}" presName="Name13" presStyleLbl="parChTrans1D2" presStyleIdx="0" presStyleCnt="2"/>
      <dgm:spPr/>
      <dgm:t>
        <a:bodyPr/>
        <a:lstStyle/>
        <a:p>
          <a:endParaRPr lang="bg-BG"/>
        </a:p>
      </dgm:t>
    </dgm:pt>
    <dgm:pt modelId="{2DEC1FC7-7779-42C6-9DB5-75462AEA6323}" type="pres">
      <dgm:prSet presAssocID="{8FCAB699-4873-49B4-86A5-B6B4F2741B6A}" presName="childTex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2480D7BF-5FE5-4B5F-8BF0-A1549C7AC1FC}" type="pres">
      <dgm:prSet presAssocID="{EA597FE3-11EA-415A-A4D6-A5BA2AC64CD0}" presName="root" presStyleCnt="0"/>
      <dgm:spPr/>
    </dgm:pt>
    <dgm:pt modelId="{17187401-906A-47A6-B4BF-AB8B7FC96C1F}" type="pres">
      <dgm:prSet presAssocID="{EA597FE3-11EA-415A-A4D6-A5BA2AC64CD0}" presName="rootComposite" presStyleCnt="0"/>
      <dgm:spPr/>
    </dgm:pt>
    <dgm:pt modelId="{C2D1B47E-E0E0-4268-B58F-4A7782D9658E}" type="pres">
      <dgm:prSet presAssocID="{EA597FE3-11EA-415A-A4D6-A5BA2AC64CD0}" presName="rootText" presStyleLbl="node1" presStyleIdx="1" presStyleCnt="2"/>
      <dgm:spPr/>
      <dgm:t>
        <a:bodyPr/>
        <a:lstStyle/>
        <a:p>
          <a:endParaRPr lang="bg-BG"/>
        </a:p>
      </dgm:t>
    </dgm:pt>
    <dgm:pt modelId="{C5CF3AC6-9FEC-4712-9E53-EDFDF9698E20}" type="pres">
      <dgm:prSet presAssocID="{EA597FE3-11EA-415A-A4D6-A5BA2AC64CD0}" presName="rootConnector" presStyleLbl="node1" presStyleIdx="1" presStyleCnt="2"/>
      <dgm:spPr/>
      <dgm:t>
        <a:bodyPr/>
        <a:lstStyle/>
        <a:p>
          <a:endParaRPr lang="bg-BG"/>
        </a:p>
      </dgm:t>
    </dgm:pt>
    <dgm:pt modelId="{660CEF20-800D-42FF-911F-D68A0072D085}" type="pres">
      <dgm:prSet presAssocID="{EA597FE3-11EA-415A-A4D6-A5BA2AC64CD0}" presName="childShape" presStyleCnt="0"/>
      <dgm:spPr/>
    </dgm:pt>
    <dgm:pt modelId="{9B6B6618-25A4-4D0E-9A21-7DE1E9D13695}" type="pres">
      <dgm:prSet presAssocID="{77137502-4324-4020-B16F-19AB2BEA4A80}" presName="Name13" presStyleLbl="parChTrans1D2" presStyleIdx="1" presStyleCnt="2"/>
      <dgm:spPr/>
      <dgm:t>
        <a:bodyPr/>
        <a:lstStyle/>
        <a:p>
          <a:endParaRPr lang="bg-BG"/>
        </a:p>
      </dgm:t>
    </dgm:pt>
    <dgm:pt modelId="{4DB0ED30-8BF2-49B2-8278-C3FBD1DBCC79}" type="pres">
      <dgm:prSet presAssocID="{1D5E0B8E-C8AE-43D3-8F14-781FE54C7DD1}" presName="childTex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D8C57996-B4C6-4BC4-ACC1-74B00F1623DE}" srcId="{EA597FE3-11EA-415A-A4D6-A5BA2AC64CD0}" destId="{1D5E0B8E-C8AE-43D3-8F14-781FE54C7DD1}" srcOrd="0" destOrd="0" parTransId="{77137502-4324-4020-B16F-19AB2BEA4A80}" sibTransId="{69B16FEA-2AFB-4C49-A0C3-2076B1634EB0}"/>
    <dgm:cxn modelId="{E119E1DB-51FB-4BB8-B1B0-4CDABC80B099}" type="presOf" srcId="{EA597FE3-11EA-415A-A4D6-A5BA2AC64CD0}" destId="{C2D1B47E-E0E0-4268-B58F-4A7782D9658E}" srcOrd="0" destOrd="0" presId="urn:microsoft.com/office/officeart/2005/8/layout/hierarchy3"/>
    <dgm:cxn modelId="{439970F1-26BC-41F6-BA8C-9E52B3B04C20}" type="presOf" srcId="{4CC78253-BA85-4D56-A2D9-7A6B3218038E}" destId="{14A566DA-EFD3-49E0-8D53-94ACE30F7487}" srcOrd="0" destOrd="0" presId="urn:microsoft.com/office/officeart/2005/8/layout/hierarchy3"/>
    <dgm:cxn modelId="{D3810013-FCF5-4003-918D-A870A1FE381E}" type="presOf" srcId="{1D5E0B8E-C8AE-43D3-8F14-781FE54C7DD1}" destId="{4DB0ED30-8BF2-49B2-8278-C3FBD1DBCC79}" srcOrd="0" destOrd="0" presId="urn:microsoft.com/office/officeart/2005/8/layout/hierarchy3"/>
    <dgm:cxn modelId="{9B184ABB-5722-4BEF-89AF-0E21C4B1AF94}" srcId="{7FCCE972-ABF4-4FB3-8CD1-B2DC62F34B32}" destId="{09DF1520-D45C-4195-AB76-316D40559146}" srcOrd="0" destOrd="0" parTransId="{DF431A7D-ED7E-4B80-A2E9-35EBDBF87140}" sibTransId="{75F64835-4FDD-47BC-B45B-75883E6B8BCD}"/>
    <dgm:cxn modelId="{DC9972E5-4D73-45B8-B137-6E32740ABDA2}" type="presOf" srcId="{EA597FE3-11EA-415A-A4D6-A5BA2AC64CD0}" destId="{C5CF3AC6-9FEC-4712-9E53-EDFDF9698E20}" srcOrd="1" destOrd="0" presId="urn:microsoft.com/office/officeart/2005/8/layout/hierarchy3"/>
    <dgm:cxn modelId="{75F4FBB5-2AF9-4925-B3D9-F308FA920108}" type="presOf" srcId="{7FCCE972-ABF4-4FB3-8CD1-B2DC62F34B32}" destId="{49C8B24C-2321-4627-A352-467A3F8879E0}" srcOrd="0" destOrd="0" presId="urn:microsoft.com/office/officeart/2005/8/layout/hierarchy3"/>
    <dgm:cxn modelId="{0D910E84-90B6-42D6-B781-EF3C1556498D}" type="presOf" srcId="{8FCAB699-4873-49B4-86A5-B6B4F2741B6A}" destId="{2DEC1FC7-7779-42C6-9DB5-75462AEA6323}" srcOrd="0" destOrd="0" presId="urn:microsoft.com/office/officeart/2005/8/layout/hierarchy3"/>
    <dgm:cxn modelId="{F817CE30-4C91-4929-A2CF-AA6E920F7A5E}" type="presOf" srcId="{77137502-4324-4020-B16F-19AB2BEA4A80}" destId="{9B6B6618-25A4-4D0E-9A21-7DE1E9D13695}" srcOrd="0" destOrd="0" presId="urn:microsoft.com/office/officeart/2005/8/layout/hierarchy3"/>
    <dgm:cxn modelId="{CD13659B-931B-4A1B-91CB-703DDF5E284B}" type="presOf" srcId="{09DF1520-D45C-4195-AB76-316D40559146}" destId="{9AD5DB46-C32A-4A05-9F46-887A5F0CAE50}" srcOrd="1" destOrd="0" presId="urn:microsoft.com/office/officeart/2005/8/layout/hierarchy3"/>
    <dgm:cxn modelId="{F9D16B9E-E60E-4DCA-8687-5B00A6CE96A7}" srcId="{09DF1520-D45C-4195-AB76-316D40559146}" destId="{8FCAB699-4873-49B4-86A5-B6B4F2741B6A}" srcOrd="0" destOrd="0" parTransId="{4CC78253-BA85-4D56-A2D9-7A6B3218038E}" sibTransId="{B15B4433-91B2-4F3E-815E-7982CAAFCD02}"/>
    <dgm:cxn modelId="{68C4012B-CF84-4AFB-8059-68FC3BC161B0}" srcId="{7FCCE972-ABF4-4FB3-8CD1-B2DC62F34B32}" destId="{EA597FE3-11EA-415A-A4D6-A5BA2AC64CD0}" srcOrd="1" destOrd="0" parTransId="{C261324E-3CB8-4CE7-9C03-07C4548081E6}" sibTransId="{CADD07F8-7479-49A8-93EF-4E3A00D43E03}"/>
    <dgm:cxn modelId="{632F9524-B3E3-4A3B-8AA6-5051DEFF4D2C}" type="presOf" srcId="{09DF1520-D45C-4195-AB76-316D40559146}" destId="{3A8D42DF-797E-4998-AAC3-1DF1248C1820}" srcOrd="0" destOrd="0" presId="urn:microsoft.com/office/officeart/2005/8/layout/hierarchy3"/>
    <dgm:cxn modelId="{2D43C4E8-8A18-4933-BE58-81F4CFF92238}" type="presParOf" srcId="{49C8B24C-2321-4627-A352-467A3F8879E0}" destId="{65884E94-2BA1-4CCE-A247-3D5FECB357B0}" srcOrd="0" destOrd="0" presId="urn:microsoft.com/office/officeart/2005/8/layout/hierarchy3"/>
    <dgm:cxn modelId="{AF02FEB9-4A93-4600-A82F-CEA7D4321125}" type="presParOf" srcId="{65884E94-2BA1-4CCE-A247-3D5FECB357B0}" destId="{E7046551-6998-482B-B4BF-EABD8228F5A9}" srcOrd="0" destOrd="0" presId="urn:microsoft.com/office/officeart/2005/8/layout/hierarchy3"/>
    <dgm:cxn modelId="{04C299AE-8035-451B-9347-576B16A3C80A}" type="presParOf" srcId="{E7046551-6998-482B-B4BF-EABD8228F5A9}" destId="{3A8D42DF-797E-4998-AAC3-1DF1248C1820}" srcOrd="0" destOrd="0" presId="urn:microsoft.com/office/officeart/2005/8/layout/hierarchy3"/>
    <dgm:cxn modelId="{3628AD50-422D-4F60-BB14-534A023DCF06}" type="presParOf" srcId="{E7046551-6998-482B-B4BF-EABD8228F5A9}" destId="{9AD5DB46-C32A-4A05-9F46-887A5F0CAE50}" srcOrd="1" destOrd="0" presId="urn:microsoft.com/office/officeart/2005/8/layout/hierarchy3"/>
    <dgm:cxn modelId="{870CC400-5CAF-4D00-87A5-9A42049AC735}" type="presParOf" srcId="{65884E94-2BA1-4CCE-A247-3D5FECB357B0}" destId="{814290DD-DBEC-446F-8259-134D0F7C6373}" srcOrd="1" destOrd="0" presId="urn:microsoft.com/office/officeart/2005/8/layout/hierarchy3"/>
    <dgm:cxn modelId="{2634CC18-8C4F-42BA-81AF-7B35CF060FA2}" type="presParOf" srcId="{814290DD-DBEC-446F-8259-134D0F7C6373}" destId="{14A566DA-EFD3-49E0-8D53-94ACE30F7487}" srcOrd="0" destOrd="0" presId="urn:microsoft.com/office/officeart/2005/8/layout/hierarchy3"/>
    <dgm:cxn modelId="{97111E30-5D34-48CC-B6BD-1A235C221FD5}" type="presParOf" srcId="{814290DD-DBEC-446F-8259-134D0F7C6373}" destId="{2DEC1FC7-7779-42C6-9DB5-75462AEA6323}" srcOrd="1" destOrd="0" presId="urn:microsoft.com/office/officeart/2005/8/layout/hierarchy3"/>
    <dgm:cxn modelId="{ED8A8447-CB74-49D2-A4B1-0DF5B581145C}" type="presParOf" srcId="{49C8B24C-2321-4627-A352-467A3F8879E0}" destId="{2480D7BF-5FE5-4B5F-8BF0-A1549C7AC1FC}" srcOrd="1" destOrd="0" presId="urn:microsoft.com/office/officeart/2005/8/layout/hierarchy3"/>
    <dgm:cxn modelId="{7E5FB760-CA43-4A46-B197-15492327FBB4}" type="presParOf" srcId="{2480D7BF-5FE5-4B5F-8BF0-A1549C7AC1FC}" destId="{17187401-906A-47A6-B4BF-AB8B7FC96C1F}" srcOrd="0" destOrd="0" presId="urn:microsoft.com/office/officeart/2005/8/layout/hierarchy3"/>
    <dgm:cxn modelId="{C59D32F2-A3DE-429A-85A4-07F6038B727A}" type="presParOf" srcId="{17187401-906A-47A6-B4BF-AB8B7FC96C1F}" destId="{C2D1B47E-E0E0-4268-B58F-4A7782D9658E}" srcOrd="0" destOrd="0" presId="urn:microsoft.com/office/officeart/2005/8/layout/hierarchy3"/>
    <dgm:cxn modelId="{E8871926-7E34-47A5-9677-17FE67DA8E9F}" type="presParOf" srcId="{17187401-906A-47A6-B4BF-AB8B7FC96C1F}" destId="{C5CF3AC6-9FEC-4712-9E53-EDFDF9698E20}" srcOrd="1" destOrd="0" presId="urn:microsoft.com/office/officeart/2005/8/layout/hierarchy3"/>
    <dgm:cxn modelId="{8AD4ED1E-E04E-4134-BF17-4AD647DB35D4}" type="presParOf" srcId="{2480D7BF-5FE5-4B5F-8BF0-A1549C7AC1FC}" destId="{660CEF20-800D-42FF-911F-D68A0072D085}" srcOrd="1" destOrd="0" presId="urn:microsoft.com/office/officeart/2005/8/layout/hierarchy3"/>
    <dgm:cxn modelId="{B6EFC257-4A0F-4FB1-A728-9CC3C98AB739}" type="presParOf" srcId="{660CEF20-800D-42FF-911F-D68A0072D085}" destId="{9B6B6618-25A4-4D0E-9A21-7DE1E9D13695}" srcOrd="0" destOrd="0" presId="urn:microsoft.com/office/officeart/2005/8/layout/hierarchy3"/>
    <dgm:cxn modelId="{5DE2D20B-A31F-431E-BA2C-9E185B234746}" type="presParOf" srcId="{660CEF20-800D-42FF-911F-D68A0072D085}" destId="{4DB0ED30-8BF2-49B2-8278-C3FBD1DBCC79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800E698-F7AC-4CBD-89A0-2D88D7D42805}" type="doc">
      <dgm:prSet loTypeId="urn:microsoft.com/office/officeart/2005/8/layout/hierarchy3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53BFF637-4F0A-4667-9F32-B148B52F34A6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g-BG" sz="2400" b="1" i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1. ПОВИШАВАНЕ НА КАПАЦИТЕТА НА ПЕДАГОГИЧЕСКИТЕ СПЕЦИАЛИСТИ ЗА РАБОТА В МУЛТИКУЛТУРНА</a:t>
          </a:r>
          <a:r>
            <a:rPr lang="en-US" sz="2400" b="1" i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 </a:t>
          </a:r>
          <a:r>
            <a:rPr lang="bg-BG" sz="2400" b="1" i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СРЕДА</a:t>
          </a:r>
          <a:endParaRPr lang="bg-BG" sz="2400" b="1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gm:t>
    </dgm:pt>
    <dgm:pt modelId="{764EA2D8-7EAB-436F-847D-7F5F08BDFE95}" type="parTrans" cxnId="{41068C02-3B74-4D21-9E80-35EFDE57B30D}">
      <dgm:prSet/>
      <dgm:spPr/>
      <dgm:t>
        <a:bodyPr/>
        <a:lstStyle/>
        <a:p>
          <a:endParaRPr lang="bg-BG"/>
        </a:p>
      </dgm:t>
    </dgm:pt>
    <dgm:pt modelId="{98405E45-D450-4ADE-B946-2ADBF6D8CD3A}" type="sibTrans" cxnId="{41068C02-3B74-4D21-9E80-35EFDE57B30D}">
      <dgm:prSet/>
      <dgm:spPr/>
      <dgm:t>
        <a:bodyPr/>
        <a:lstStyle/>
        <a:p>
          <a:endParaRPr lang="bg-BG"/>
        </a:p>
      </dgm:t>
    </dgm:pt>
    <dgm:pt modelId="{C0AA5201-14D1-4B3F-BBD0-9F4447495BB2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000" dirty="0" smtClean="0">
              <a:latin typeface="Arial Black" panose="020B0A04020102020204" pitchFamily="34" charset="0"/>
            </a:rPr>
            <a:t>Общ размер на БФП по процедурата (в лв.) – </a:t>
          </a:r>
        </a:p>
        <a:p>
          <a:pPr algn="ctr"/>
          <a:r>
            <a:rPr lang="bg-BG" sz="2000" b="1" i="0" dirty="0" smtClean="0">
              <a:latin typeface="Arial Black" panose="020B0A04020102020204" pitchFamily="34" charset="0"/>
            </a:rPr>
            <a:t>5 000 000 лв. (юли 2019 г.)</a:t>
          </a:r>
          <a:endParaRPr lang="bg-BG" sz="2000" i="0" dirty="0">
            <a:latin typeface="Arial Black" panose="020B0A04020102020204" pitchFamily="34" charset="0"/>
          </a:endParaRPr>
        </a:p>
      </dgm:t>
    </dgm:pt>
    <dgm:pt modelId="{F7F13201-8E77-4CAA-BA5D-A010E2690A51}" type="parTrans" cxnId="{6962BAEE-5D0D-4C38-8344-36113BE64AF0}">
      <dgm:prSet/>
      <dgm:spPr/>
      <dgm:t>
        <a:bodyPr/>
        <a:lstStyle/>
        <a:p>
          <a:endParaRPr lang="bg-BG"/>
        </a:p>
      </dgm:t>
    </dgm:pt>
    <dgm:pt modelId="{C2128D33-66D6-4A30-99A2-CF33E0E08A04}" type="sibTrans" cxnId="{6962BAEE-5D0D-4C38-8344-36113BE64AF0}">
      <dgm:prSet/>
      <dgm:spPr/>
      <dgm:t>
        <a:bodyPr/>
        <a:lstStyle/>
        <a:p>
          <a:endParaRPr lang="bg-BG"/>
        </a:p>
      </dgm:t>
    </dgm:pt>
    <dgm:pt modelId="{ADBB3F90-5590-4953-9762-2C69BEDBB2E6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000" dirty="0" smtClean="0">
              <a:latin typeface="Arial Black" panose="020B0A04020102020204" pitchFamily="34" charset="0"/>
            </a:rPr>
            <a:t>Предоставяне на БФП чрез – </a:t>
          </a:r>
          <a:r>
            <a:rPr lang="ru-RU" sz="2000" dirty="0" smtClean="0">
              <a:latin typeface="Arial Black" panose="020B0A04020102020204" pitchFamily="34" charset="0"/>
            </a:rPr>
            <a:t>подбор на </a:t>
          </a:r>
          <a:r>
            <a:rPr lang="ru-RU" sz="2000" dirty="0" err="1" smtClean="0">
              <a:latin typeface="Arial Black" panose="020B0A04020102020204" pitchFamily="34" charset="0"/>
            </a:rPr>
            <a:t>проектни</a:t>
          </a:r>
          <a:r>
            <a:rPr lang="ru-RU" sz="2000" dirty="0" smtClean="0">
              <a:latin typeface="Arial Black" panose="020B0A04020102020204" pitchFamily="34" charset="0"/>
            </a:rPr>
            <a:t> предложения по чл. 2, т. 1 от ПМС № 162 от 2016 г.</a:t>
          </a:r>
          <a:endParaRPr lang="bg-BG" sz="2000" dirty="0">
            <a:latin typeface="Arial Black" panose="020B0A04020102020204" pitchFamily="34" charset="0"/>
          </a:endParaRPr>
        </a:p>
      </dgm:t>
    </dgm:pt>
    <dgm:pt modelId="{249A8937-BDA8-4C8E-884A-DE7692C7CC1A}" type="parTrans" cxnId="{86A2F72E-16D4-4F24-AA08-B62F8842CEF2}">
      <dgm:prSet/>
      <dgm:spPr/>
      <dgm:t>
        <a:bodyPr/>
        <a:lstStyle/>
        <a:p>
          <a:endParaRPr lang="bg-BG"/>
        </a:p>
      </dgm:t>
    </dgm:pt>
    <dgm:pt modelId="{35FD8979-691E-43FF-9699-5D706DBC53F9}" type="sibTrans" cxnId="{86A2F72E-16D4-4F24-AA08-B62F8842CEF2}">
      <dgm:prSet/>
      <dgm:spPr/>
      <dgm:t>
        <a:bodyPr/>
        <a:lstStyle/>
        <a:p>
          <a:endParaRPr lang="bg-BG"/>
        </a:p>
      </dgm:t>
    </dgm:pt>
    <dgm:pt modelId="{9B4F96B7-F457-4992-B962-76B4F2F16991}" type="pres">
      <dgm:prSet presAssocID="{0800E698-F7AC-4CBD-89A0-2D88D7D4280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1217F584-B9DF-434D-B499-918CE1F24511}" type="pres">
      <dgm:prSet presAssocID="{53BFF637-4F0A-4667-9F32-B148B52F34A6}" presName="root" presStyleCnt="0"/>
      <dgm:spPr/>
    </dgm:pt>
    <dgm:pt modelId="{7BC0273C-9F4C-459A-8D71-A063C1DF584D}" type="pres">
      <dgm:prSet presAssocID="{53BFF637-4F0A-4667-9F32-B148B52F34A6}" presName="rootComposite" presStyleCnt="0"/>
      <dgm:spPr/>
    </dgm:pt>
    <dgm:pt modelId="{B6602EC3-7ACD-4262-BE60-352CF4BAA8BE}" type="pres">
      <dgm:prSet presAssocID="{53BFF637-4F0A-4667-9F32-B148B52F34A6}" presName="rootText" presStyleLbl="node1" presStyleIdx="0" presStyleCnt="1" custScaleX="581818" custLinFactNeighborX="8754" custLinFactNeighborY="10565"/>
      <dgm:spPr/>
      <dgm:t>
        <a:bodyPr/>
        <a:lstStyle/>
        <a:p>
          <a:endParaRPr lang="bg-BG"/>
        </a:p>
      </dgm:t>
    </dgm:pt>
    <dgm:pt modelId="{1C47121A-B70A-4C59-A18F-A6046581DAD7}" type="pres">
      <dgm:prSet presAssocID="{53BFF637-4F0A-4667-9F32-B148B52F34A6}" presName="rootConnector" presStyleLbl="node1" presStyleIdx="0" presStyleCnt="1"/>
      <dgm:spPr/>
      <dgm:t>
        <a:bodyPr/>
        <a:lstStyle/>
        <a:p>
          <a:endParaRPr lang="bg-BG"/>
        </a:p>
      </dgm:t>
    </dgm:pt>
    <dgm:pt modelId="{F9C6CEC4-D052-45AC-955C-D58AFCBCEFBD}" type="pres">
      <dgm:prSet presAssocID="{53BFF637-4F0A-4667-9F32-B148B52F34A6}" presName="childShape" presStyleCnt="0"/>
      <dgm:spPr/>
    </dgm:pt>
    <dgm:pt modelId="{6E49B2DB-09DE-4745-9F12-2192F3FB0454}" type="pres">
      <dgm:prSet presAssocID="{F7F13201-8E77-4CAA-BA5D-A010E2690A51}" presName="Name13" presStyleLbl="parChTrans1D2" presStyleIdx="0" presStyleCnt="2"/>
      <dgm:spPr/>
      <dgm:t>
        <a:bodyPr/>
        <a:lstStyle/>
        <a:p>
          <a:endParaRPr lang="bg-BG"/>
        </a:p>
      </dgm:t>
    </dgm:pt>
    <dgm:pt modelId="{C439BE26-E192-4E2C-8560-8ACF6C8461BD}" type="pres">
      <dgm:prSet presAssocID="{C0AA5201-14D1-4B3F-BBD0-9F4447495BB2}" presName="childText" presStyleLbl="bgAcc1" presStyleIdx="0" presStyleCnt="2" custScaleX="58092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23C9FB6-23B1-45C9-A23A-043EFAF1F328}" type="pres">
      <dgm:prSet presAssocID="{249A8937-BDA8-4C8E-884A-DE7692C7CC1A}" presName="Name13" presStyleLbl="parChTrans1D2" presStyleIdx="1" presStyleCnt="2"/>
      <dgm:spPr/>
      <dgm:t>
        <a:bodyPr/>
        <a:lstStyle/>
        <a:p>
          <a:endParaRPr lang="bg-BG"/>
        </a:p>
      </dgm:t>
    </dgm:pt>
    <dgm:pt modelId="{3FF40696-6D40-41E9-9BF3-A71592C82AA9}" type="pres">
      <dgm:prSet presAssocID="{ADBB3F90-5590-4953-9762-2C69BEDBB2E6}" presName="childText" presStyleLbl="bgAcc1" presStyleIdx="1" presStyleCnt="2" custScaleX="580585" custScaleY="11565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41068C02-3B74-4D21-9E80-35EFDE57B30D}" srcId="{0800E698-F7AC-4CBD-89A0-2D88D7D42805}" destId="{53BFF637-4F0A-4667-9F32-B148B52F34A6}" srcOrd="0" destOrd="0" parTransId="{764EA2D8-7EAB-436F-847D-7F5F08BDFE95}" sibTransId="{98405E45-D450-4ADE-B946-2ADBF6D8CD3A}"/>
    <dgm:cxn modelId="{8CC3241D-AC48-4F93-8EFB-9F3D27D53328}" type="presOf" srcId="{C0AA5201-14D1-4B3F-BBD0-9F4447495BB2}" destId="{C439BE26-E192-4E2C-8560-8ACF6C8461BD}" srcOrd="0" destOrd="0" presId="urn:microsoft.com/office/officeart/2005/8/layout/hierarchy3"/>
    <dgm:cxn modelId="{4E243C61-DE8E-4CF2-B8B1-3321939B597D}" type="presOf" srcId="{249A8937-BDA8-4C8E-884A-DE7692C7CC1A}" destId="{023C9FB6-23B1-45C9-A23A-043EFAF1F328}" srcOrd="0" destOrd="0" presId="urn:microsoft.com/office/officeart/2005/8/layout/hierarchy3"/>
    <dgm:cxn modelId="{DC5C8C0D-77A0-4C44-850F-3E2DA22E77DD}" type="presOf" srcId="{F7F13201-8E77-4CAA-BA5D-A010E2690A51}" destId="{6E49B2DB-09DE-4745-9F12-2192F3FB0454}" srcOrd="0" destOrd="0" presId="urn:microsoft.com/office/officeart/2005/8/layout/hierarchy3"/>
    <dgm:cxn modelId="{6962BAEE-5D0D-4C38-8344-36113BE64AF0}" srcId="{53BFF637-4F0A-4667-9F32-B148B52F34A6}" destId="{C0AA5201-14D1-4B3F-BBD0-9F4447495BB2}" srcOrd="0" destOrd="0" parTransId="{F7F13201-8E77-4CAA-BA5D-A010E2690A51}" sibTransId="{C2128D33-66D6-4A30-99A2-CF33E0E08A04}"/>
    <dgm:cxn modelId="{4381753F-6A2B-48CA-B224-B90333DDC509}" type="presOf" srcId="{53BFF637-4F0A-4667-9F32-B148B52F34A6}" destId="{B6602EC3-7ACD-4262-BE60-352CF4BAA8BE}" srcOrd="0" destOrd="0" presId="urn:microsoft.com/office/officeart/2005/8/layout/hierarchy3"/>
    <dgm:cxn modelId="{86A2F72E-16D4-4F24-AA08-B62F8842CEF2}" srcId="{53BFF637-4F0A-4667-9F32-B148B52F34A6}" destId="{ADBB3F90-5590-4953-9762-2C69BEDBB2E6}" srcOrd="1" destOrd="0" parTransId="{249A8937-BDA8-4C8E-884A-DE7692C7CC1A}" sibTransId="{35FD8979-691E-43FF-9699-5D706DBC53F9}"/>
    <dgm:cxn modelId="{9477165F-DE00-4F9F-B9D8-7BD09E7BC41F}" type="presOf" srcId="{ADBB3F90-5590-4953-9762-2C69BEDBB2E6}" destId="{3FF40696-6D40-41E9-9BF3-A71592C82AA9}" srcOrd="0" destOrd="0" presId="urn:microsoft.com/office/officeart/2005/8/layout/hierarchy3"/>
    <dgm:cxn modelId="{C7951EB9-9E70-453F-AD60-4E55620DC143}" type="presOf" srcId="{53BFF637-4F0A-4667-9F32-B148B52F34A6}" destId="{1C47121A-B70A-4C59-A18F-A6046581DAD7}" srcOrd="1" destOrd="0" presId="urn:microsoft.com/office/officeart/2005/8/layout/hierarchy3"/>
    <dgm:cxn modelId="{AF6ADAA2-91C0-46EC-AF42-7E9AD897673C}" type="presOf" srcId="{0800E698-F7AC-4CBD-89A0-2D88D7D42805}" destId="{9B4F96B7-F457-4992-B962-76B4F2F16991}" srcOrd="0" destOrd="0" presId="urn:microsoft.com/office/officeart/2005/8/layout/hierarchy3"/>
    <dgm:cxn modelId="{AE819E5A-93D3-4C7A-9801-57548DF0B128}" type="presParOf" srcId="{9B4F96B7-F457-4992-B962-76B4F2F16991}" destId="{1217F584-B9DF-434D-B499-918CE1F24511}" srcOrd="0" destOrd="0" presId="urn:microsoft.com/office/officeart/2005/8/layout/hierarchy3"/>
    <dgm:cxn modelId="{AB6214F1-CCA1-498E-AAB8-9D58E7ADE953}" type="presParOf" srcId="{1217F584-B9DF-434D-B499-918CE1F24511}" destId="{7BC0273C-9F4C-459A-8D71-A063C1DF584D}" srcOrd="0" destOrd="0" presId="urn:microsoft.com/office/officeart/2005/8/layout/hierarchy3"/>
    <dgm:cxn modelId="{57C1A0B6-340C-447D-A05D-7443CF295253}" type="presParOf" srcId="{7BC0273C-9F4C-459A-8D71-A063C1DF584D}" destId="{B6602EC3-7ACD-4262-BE60-352CF4BAA8BE}" srcOrd="0" destOrd="0" presId="urn:microsoft.com/office/officeart/2005/8/layout/hierarchy3"/>
    <dgm:cxn modelId="{072F8BD8-8144-4E22-9B5A-74A907B69148}" type="presParOf" srcId="{7BC0273C-9F4C-459A-8D71-A063C1DF584D}" destId="{1C47121A-B70A-4C59-A18F-A6046581DAD7}" srcOrd="1" destOrd="0" presId="urn:microsoft.com/office/officeart/2005/8/layout/hierarchy3"/>
    <dgm:cxn modelId="{628195FC-4006-4AF8-AA63-CF90D63FCD91}" type="presParOf" srcId="{1217F584-B9DF-434D-B499-918CE1F24511}" destId="{F9C6CEC4-D052-45AC-955C-D58AFCBCEFBD}" srcOrd="1" destOrd="0" presId="urn:microsoft.com/office/officeart/2005/8/layout/hierarchy3"/>
    <dgm:cxn modelId="{3A267783-BA2C-4BE0-A6B5-304818A3221A}" type="presParOf" srcId="{F9C6CEC4-D052-45AC-955C-D58AFCBCEFBD}" destId="{6E49B2DB-09DE-4745-9F12-2192F3FB0454}" srcOrd="0" destOrd="0" presId="urn:microsoft.com/office/officeart/2005/8/layout/hierarchy3"/>
    <dgm:cxn modelId="{A15C806B-3605-4198-92F3-55DD643CF65A}" type="presParOf" srcId="{F9C6CEC4-D052-45AC-955C-D58AFCBCEFBD}" destId="{C439BE26-E192-4E2C-8560-8ACF6C8461BD}" srcOrd="1" destOrd="0" presId="urn:microsoft.com/office/officeart/2005/8/layout/hierarchy3"/>
    <dgm:cxn modelId="{55962528-9BAE-48B4-9F60-70CF348A3EC1}" type="presParOf" srcId="{F9C6CEC4-D052-45AC-955C-D58AFCBCEFBD}" destId="{023C9FB6-23B1-45C9-A23A-043EFAF1F328}" srcOrd="2" destOrd="0" presId="urn:microsoft.com/office/officeart/2005/8/layout/hierarchy3"/>
    <dgm:cxn modelId="{49071D4F-4180-4839-A6FB-6859AB2F7039}" type="presParOf" srcId="{F9C6CEC4-D052-45AC-955C-D58AFCBCEFBD}" destId="{3FF40696-6D40-41E9-9BF3-A71592C82AA9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290EE53-46A1-405A-879D-55C9D919435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D742EEAB-E5CB-4472-82B6-5093F3792A57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g-BG" sz="20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Кандидати са юридическите лица, посочени в чл. 222 от Закона за предучилищното и училищно образование:</a:t>
          </a:r>
        </a:p>
        <a:p>
          <a:r>
            <a:rPr lang="ru-RU" sz="20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– </a:t>
          </a:r>
          <a:r>
            <a:rPr lang="ru-RU" sz="2000" b="1" cap="none" spc="0" dirty="0" err="1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специализирани</a:t>
          </a:r>
          <a:r>
            <a:rPr lang="ru-RU" sz="20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 </a:t>
          </a:r>
          <a:r>
            <a:rPr lang="ru-RU" sz="2000" b="1" cap="none" spc="0" dirty="0" err="1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обслужващи</a:t>
          </a:r>
          <a:r>
            <a:rPr lang="ru-RU" sz="20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 звена;</a:t>
          </a:r>
        </a:p>
        <a:p>
          <a:r>
            <a:rPr lang="ru-RU" sz="20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– </a:t>
          </a:r>
          <a:r>
            <a:rPr lang="ru-RU" sz="2000" b="1" cap="none" spc="0" dirty="0" err="1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висши</a:t>
          </a:r>
          <a:r>
            <a:rPr lang="ru-RU" sz="20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 училища;</a:t>
          </a:r>
        </a:p>
        <a:p>
          <a:r>
            <a:rPr lang="ru-RU" sz="20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– </a:t>
          </a:r>
          <a:r>
            <a:rPr lang="ru-RU" sz="2000" b="1" cap="none" spc="0" dirty="0" err="1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научни</a:t>
          </a:r>
          <a:r>
            <a:rPr lang="ru-RU" sz="20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 организации;</a:t>
          </a:r>
        </a:p>
        <a:p>
          <a:r>
            <a:rPr lang="ru-RU" sz="20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– </a:t>
          </a:r>
          <a:r>
            <a:rPr lang="ru-RU" sz="2000" b="1" cap="none" spc="0" dirty="0" err="1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обучителни</a:t>
          </a:r>
          <a:r>
            <a:rPr lang="ru-RU" sz="20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 организации, </a:t>
          </a:r>
          <a:r>
            <a:rPr lang="ru-RU" sz="2000" b="1" cap="none" spc="0" dirty="0" err="1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чиито</a:t>
          </a:r>
          <a:r>
            <a:rPr lang="ru-RU" sz="20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 </a:t>
          </a:r>
          <a:r>
            <a:rPr lang="ru-RU" sz="2000" b="1" cap="none" spc="0" dirty="0" err="1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програми</a:t>
          </a:r>
          <a:r>
            <a:rPr lang="ru-RU" sz="20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 за обучение </a:t>
          </a:r>
          <a:r>
            <a:rPr lang="ru-RU" sz="2000" b="1" cap="none" spc="0" dirty="0" err="1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са</a:t>
          </a:r>
          <a:r>
            <a:rPr lang="ru-RU" sz="20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 </a:t>
          </a:r>
          <a:r>
            <a:rPr lang="ru-RU" sz="2000" b="1" cap="none" spc="0" dirty="0" err="1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одобрени</a:t>
          </a:r>
          <a:r>
            <a:rPr lang="ru-RU" sz="20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 при </a:t>
          </a:r>
          <a:r>
            <a:rPr lang="ru-RU" sz="2000" b="1" cap="none" spc="0" dirty="0" err="1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условията</a:t>
          </a:r>
          <a:r>
            <a:rPr lang="ru-RU" sz="20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 и по </a:t>
          </a:r>
          <a:r>
            <a:rPr lang="ru-RU" sz="2000" b="1" cap="none" spc="0" dirty="0" err="1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реда</a:t>
          </a:r>
          <a:r>
            <a:rPr lang="ru-RU" sz="20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 Глава </a:t>
          </a:r>
          <a:r>
            <a:rPr lang="ru-RU" sz="2000" b="1" cap="none" spc="0" dirty="0" err="1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единадесета</a:t>
          </a:r>
          <a:r>
            <a:rPr lang="ru-RU" sz="20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 от Закона за </a:t>
          </a:r>
          <a:r>
            <a:rPr lang="ru-RU" sz="2000" b="1" cap="none" spc="0" dirty="0" err="1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предучилищното</a:t>
          </a:r>
          <a:r>
            <a:rPr lang="ru-RU" sz="20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 и </a:t>
          </a:r>
          <a:r>
            <a:rPr lang="ru-RU" sz="2000" b="1" cap="none" spc="0" dirty="0" err="1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училищно</a:t>
          </a:r>
          <a:r>
            <a:rPr lang="ru-RU" sz="20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 образование.</a:t>
          </a:r>
          <a:endParaRPr lang="bg-BG" sz="2000" b="1" cap="none" spc="0" dirty="0">
            <a:ln w="9525">
              <a:solidFill>
                <a:schemeClr val="bg1"/>
              </a:solidFill>
              <a:prstDash val="solid"/>
            </a:ln>
            <a:solidFill>
              <a:schemeClr val="tx1"/>
            </a:solidFill>
            <a:effectLst>
              <a:outerShdw blurRad="12700" dist="38100" dir="2700000" algn="tl" rotWithShape="0">
                <a:schemeClr val="bg1">
                  <a:lumMod val="50000"/>
                </a:schemeClr>
              </a:outerShdw>
            </a:effectLst>
            <a:latin typeface="Arial Black" panose="020B0A04020102020204" pitchFamily="34" charset="0"/>
          </a:endParaRPr>
        </a:p>
      </dgm:t>
    </dgm:pt>
    <dgm:pt modelId="{12ECBDA4-4611-4355-BDD5-B918B114FD36}" type="parTrans" cxnId="{88A823F6-A94B-49E5-8759-F7606798EF5F}">
      <dgm:prSet/>
      <dgm:spPr/>
      <dgm:t>
        <a:bodyPr/>
        <a:lstStyle/>
        <a:p>
          <a:endParaRPr lang="bg-BG"/>
        </a:p>
      </dgm:t>
    </dgm:pt>
    <dgm:pt modelId="{E7265A35-8D5D-4DC5-8903-737EBAC4F767}" type="sibTrans" cxnId="{88A823F6-A94B-49E5-8759-F7606798EF5F}">
      <dgm:prSet/>
      <dgm:spPr/>
      <dgm:t>
        <a:bodyPr/>
        <a:lstStyle/>
        <a:p>
          <a:endParaRPr lang="bg-BG"/>
        </a:p>
      </dgm:t>
    </dgm:pt>
    <dgm:pt modelId="{0DA494EE-B9BE-4536-86AD-4CB2A1D79529}" type="pres">
      <dgm:prSet presAssocID="{8290EE53-46A1-405A-879D-55C9D919435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090E4AAD-2658-456D-9ADA-FE9CD744FA2A}" type="pres">
      <dgm:prSet presAssocID="{D742EEAB-E5CB-4472-82B6-5093F3792A57}" presName="parentLin" presStyleCnt="0"/>
      <dgm:spPr/>
    </dgm:pt>
    <dgm:pt modelId="{5B4C9A97-3440-4A60-BC8E-FA3926155812}" type="pres">
      <dgm:prSet presAssocID="{D742EEAB-E5CB-4472-82B6-5093F3792A57}" presName="parentLeftMargin" presStyleLbl="node1" presStyleIdx="0" presStyleCnt="1"/>
      <dgm:spPr/>
      <dgm:t>
        <a:bodyPr/>
        <a:lstStyle/>
        <a:p>
          <a:endParaRPr lang="bg-BG"/>
        </a:p>
      </dgm:t>
    </dgm:pt>
    <dgm:pt modelId="{87CBEE42-B1E2-4561-B441-CC9612019D18}" type="pres">
      <dgm:prSet presAssocID="{D742EEAB-E5CB-4472-82B6-5093F3792A57}" presName="parentText" presStyleLbl="node1" presStyleIdx="0" presStyleCnt="1" custScaleX="137406" custScaleY="200194" custLinFactNeighborX="-4529" custLinFactNeighborY="14486">
        <dgm:presLayoutVars>
          <dgm:chMax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9D622708-0E0E-4CDB-AED1-5A44740462B4}" type="pres">
      <dgm:prSet presAssocID="{D742EEAB-E5CB-4472-82B6-5093F3792A57}" presName="negativeSpace" presStyleCnt="0"/>
      <dgm:spPr/>
    </dgm:pt>
    <dgm:pt modelId="{CA37B1BA-E85C-4F5E-AADF-6C5762BC78A9}" type="pres">
      <dgm:prSet presAssocID="{D742EEAB-E5CB-4472-82B6-5093F3792A57}" presName="childText" presStyleLbl="conFgAcc1" presStyleIdx="0" presStyleCnt="1" custLinFactNeighborX="136" custLinFactNeighborY="46736">
        <dgm:presLayoutVars>
          <dgm:bulletEnabled val="1"/>
        </dgm:presLayoutVars>
      </dgm:prSet>
      <dgm:spPr/>
    </dgm:pt>
  </dgm:ptLst>
  <dgm:cxnLst>
    <dgm:cxn modelId="{716E0D23-0C67-406B-BC5A-05630A13F783}" type="presOf" srcId="{D742EEAB-E5CB-4472-82B6-5093F3792A57}" destId="{5B4C9A97-3440-4A60-BC8E-FA3926155812}" srcOrd="0" destOrd="0" presId="urn:microsoft.com/office/officeart/2005/8/layout/list1"/>
    <dgm:cxn modelId="{88A823F6-A94B-49E5-8759-F7606798EF5F}" srcId="{8290EE53-46A1-405A-879D-55C9D9194358}" destId="{D742EEAB-E5CB-4472-82B6-5093F3792A57}" srcOrd="0" destOrd="0" parTransId="{12ECBDA4-4611-4355-BDD5-B918B114FD36}" sibTransId="{E7265A35-8D5D-4DC5-8903-737EBAC4F767}"/>
    <dgm:cxn modelId="{7DB6C93E-9BB5-48BA-B075-A0FF3A7E51B1}" type="presOf" srcId="{D742EEAB-E5CB-4472-82B6-5093F3792A57}" destId="{87CBEE42-B1E2-4561-B441-CC9612019D18}" srcOrd="1" destOrd="0" presId="urn:microsoft.com/office/officeart/2005/8/layout/list1"/>
    <dgm:cxn modelId="{212140F5-6AB8-4289-9F16-669D4012BCB3}" type="presOf" srcId="{8290EE53-46A1-405A-879D-55C9D9194358}" destId="{0DA494EE-B9BE-4536-86AD-4CB2A1D79529}" srcOrd="0" destOrd="0" presId="urn:microsoft.com/office/officeart/2005/8/layout/list1"/>
    <dgm:cxn modelId="{C807CF3E-1A6A-4EE3-93F5-FE1BC4A7E006}" type="presParOf" srcId="{0DA494EE-B9BE-4536-86AD-4CB2A1D79529}" destId="{090E4AAD-2658-456D-9ADA-FE9CD744FA2A}" srcOrd="0" destOrd="0" presId="urn:microsoft.com/office/officeart/2005/8/layout/list1"/>
    <dgm:cxn modelId="{572EA11E-E6C0-4852-A1D4-4159AF5E4DAA}" type="presParOf" srcId="{090E4AAD-2658-456D-9ADA-FE9CD744FA2A}" destId="{5B4C9A97-3440-4A60-BC8E-FA3926155812}" srcOrd="0" destOrd="0" presId="urn:microsoft.com/office/officeart/2005/8/layout/list1"/>
    <dgm:cxn modelId="{5378BE36-A01E-4799-90B8-E032DE0A8B8F}" type="presParOf" srcId="{090E4AAD-2658-456D-9ADA-FE9CD744FA2A}" destId="{87CBEE42-B1E2-4561-B441-CC9612019D18}" srcOrd="1" destOrd="0" presId="urn:microsoft.com/office/officeart/2005/8/layout/list1"/>
    <dgm:cxn modelId="{3CF1F2D7-CE8F-447F-949B-3A81F0D51D71}" type="presParOf" srcId="{0DA494EE-B9BE-4536-86AD-4CB2A1D79529}" destId="{9D622708-0E0E-4CDB-AED1-5A44740462B4}" srcOrd="1" destOrd="0" presId="urn:microsoft.com/office/officeart/2005/8/layout/list1"/>
    <dgm:cxn modelId="{A6540ADE-9300-4A2C-9D94-54E552623ED7}" type="presParOf" srcId="{0DA494EE-B9BE-4536-86AD-4CB2A1D79529}" destId="{CA37B1BA-E85C-4F5E-AADF-6C5762BC78A9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B19E1D3-FF0C-4353-9C44-99DE6FCDEFFD}" type="doc">
      <dgm:prSet loTypeId="urn:microsoft.com/office/officeart/2009/3/layout/OpposingIdeas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3238A170-0944-4527-B672-09BE8E83FE86}">
      <dgm:prSet phldrT="[Text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g-BG" b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rPr>
            <a:t>Максимален размер на БФП:</a:t>
          </a:r>
          <a:endParaRPr lang="bg-BG" b="1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</a:endParaRPr>
        </a:p>
      </dgm:t>
    </dgm:pt>
    <dgm:pt modelId="{A1B7AE02-A8FB-4E5D-B681-8793B11D7F5A}" type="parTrans" cxnId="{B1CBE074-A1E7-4CD3-BB85-99C8829FB6FF}">
      <dgm:prSet/>
      <dgm:spPr/>
      <dgm:t>
        <a:bodyPr/>
        <a:lstStyle/>
        <a:p>
          <a:endParaRPr lang="bg-BG"/>
        </a:p>
      </dgm:t>
    </dgm:pt>
    <dgm:pt modelId="{31A72C9A-0D71-40C8-9C36-66EA5061AA8B}" type="sibTrans" cxnId="{B1CBE074-A1E7-4CD3-BB85-99C8829FB6FF}">
      <dgm:prSet/>
      <dgm:spPr/>
      <dgm:t>
        <a:bodyPr/>
        <a:lstStyle/>
        <a:p>
          <a:endParaRPr lang="bg-BG"/>
        </a:p>
      </dgm:t>
    </dgm:pt>
    <dgm:pt modelId="{C991C7A1-7645-410D-BE3D-73F55C75D109}">
      <dgm:prSet phldrT="[Text]" custT="1"/>
      <dgm:spPr/>
      <dgm:t>
        <a:bodyPr/>
        <a:lstStyle/>
        <a:p>
          <a:pPr algn="ctr"/>
          <a:r>
            <a:rPr lang="bg-BG" sz="2800" b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391 166 лв.</a:t>
          </a:r>
          <a:endParaRPr lang="bg-BG" sz="2800" b="1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gm:t>
    </dgm:pt>
    <dgm:pt modelId="{90925966-6934-41C4-87A7-1874E661F931}" type="parTrans" cxnId="{7F756231-435A-4626-8592-D2E3C80BE96A}">
      <dgm:prSet/>
      <dgm:spPr/>
      <dgm:t>
        <a:bodyPr/>
        <a:lstStyle/>
        <a:p>
          <a:endParaRPr lang="bg-BG"/>
        </a:p>
      </dgm:t>
    </dgm:pt>
    <dgm:pt modelId="{A3AD6519-255C-4FE4-9E89-D8FDDDF37609}" type="sibTrans" cxnId="{7F756231-435A-4626-8592-D2E3C80BE96A}">
      <dgm:prSet/>
      <dgm:spPr/>
      <dgm:t>
        <a:bodyPr/>
        <a:lstStyle/>
        <a:p>
          <a:endParaRPr lang="bg-BG"/>
        </a:p>
      </dgm:t>
    </dgm:pt>
    <dgm:pt modelId="{169EDAF9-2F53-402D-81A4-E6250A4CE5BA}">
      <dgm:prSet phldrT="[Text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g-BG" b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rPr>
            <a:t>Минимален размер на БФП:</a:t>
          </a:r>
          <a:endParaRPr lang="bg-BG" b="1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</a:endParaRPr>
        </a:p>
      </dgm:t>
    </dgm:pt>
    <dgm:pt modelId="{D948B8BC-53FA-4838-AE35-620D180A7B0A}" type="parTrans" cxnId="{AA00C9BA-CEF9-49CB-8148-FE92385D917D}">
      <dgm:prSet/>
      <dgm:spPr/>
      <dgm:t>
        <a:bodyPr/>
        <a:lstStyle/>
        <a:p>
          <a:endParaRPr lang="bg-BG"/>
        </a:p>
      </dgm:t>
    </dgm:pt>
    <dgm:pt modelId="{F34E2F56-6C03-4B75-981D-AE27934AFDC2}" type="sibTrans" cxnId="{AA00C9BA-CEF9-49CB-8148-FE92385D917D}">
      <dgm:prSet/>
      <dgm:spPr/>
      <dgm:t>
        <a:bodyPr/>
        <a:lstStyle/>
        <a:p>
          <a:endParaRPr lang="bg-BG"/>
        </a:p>
      </dgm:t>
    </dgm:pt>
    <dgm:pt modelId="{DE3B3553-CD16-4165-94F7-8F730ABD8D31}">
      <dgm:prSet phldrT="[Text]" custT="1"/>
      <dgm:spPr/>
      <dgm:t>
        <a:bodyPr/>
        <a:lstStyle/>
        <a:p>
          <a:endParaRPr lang="bg-BG" sz="2800" dirty="0" smtClean="0">
            <a:latin typeface="Arial Black" panose="020B0A04020102020204" pitchFamily="34" charset="0"/>
          </a:endParaRPr>
        </a:p>
        <a:p>
          <a:endParaRPr lang="bg-BG" sz="2800" b="1" cap="none" spc="0" dirty="0" smtClean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  <a:p>
          <a:endParaRPr lang="bg-BG" sz="2800" b="1" cap="none" spc="0" dirty="0" smtClean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  <a:p>
          <a:r>
            <a:rPr lang="bg-BG" sz="2800" b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100 000 лв.</a:t>
          </a:r>
        </a:p>
        <a:p>
          <a:endParaRPr lang="bg-BG" sz="2800" dirty="0">
            <a:latin typeface="Arial Black" panose="020B0A04020102020204" pitchFamily="34" charset="0"/>
          </a:endParaRPr>
        </a:p>
      </dgm:t>
    </dgm:pt>
    <dgm:pt modelId="{3AC98269-CBC1-4BEA-9703-CDBEDFD727FE}" type="parTrans" cxnId="{85B15B1B-14A4-4CB3-A9A8-8153057A7463}">
      <dgm:prSet/>
      <dgm:spPr/>
      <dgm:t>
        <a:bodyPr/>
        <a:lstStyle/>
        <a:p>
          <a:endParaRPr lang="bg-BG"/>
        </a:p>
      </dgm:t>
    </dgm:pt>
    <dgm:pt modelId="{BB0BE84F-950F-4EB2-883C-F32AD8793102}" type="sibTrans" cxnId="{85B15B1B-14A4-4CB3-A9A8-8153057A7463}">
      <dgm:prSet/>
      <dgm:spPr/>
      <dgm:t>
        <a:bodyPr/>
        <a:lstStyle/>
        <a:p>
          <a:endParaRPr lang="bg-BG"/>
        </a:p>
      </dgm:t>
    </dgm:pt>
    <dgm:pt modelId="{77CE7BD2-EAF8-4A43-AFD3-F7FFD3E3E7D4}" type="pres">
      <dgm:prSet presAssocID="{4B19E1D3-FF0C-4353-9C44-99DE6FCDEFFD}" presName="Name0" presStyleCnt="0">
        <dgm:presLayoutVars>
          <dgm:chMax val="2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C3F8A435-8F42-4F99-96BD-FD87EC3D12BD}" type="pres">
      <dgm:prSet presAssocID="{4B19E1D3-FF0C-4353-9C44-99DE6FCDEFFD}" presName="Background" presStyleLbl="node1" presStyleIdx="0" presStyleCn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</dgm:pt>
    <dgm:pt modelId="{0B2FA100-41B4-4CC5-A656-8BF3DCC18DA9}" type="pres">
      <dgm:prSet presAssocID="{4B19E1D3-FF0C-4353-9C44-99DE6FCDEFFD}" presName="Divider" presStyleLbl="callout" presStyleIdx="0" presStyleCnt="1"/>
      <dgm:spPr/>
    </dgm:pt>
    <dgm:pt modelId="{631A6E80-DDD7-48BA-8BAD-E50DE2AF547D}" type="pres">
      <dgm:prSet presAssocID="{4B19E1D3-FF0C-4353-9C44-99DE6FCDEFFD}" presName="ChildText1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CBAA4417-CE73-4E0B-81FE-8F8C32859769}" type="pres">
      <dgm:prSet presAssocID="{4B19E1D3-FF0C-4353-9C44-99DE6FCDEFFD}" presName="ChildText2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57C99D62-7F50-45CC-A06C-F63126A3D408}" type="pres">
      <dgm:prSet presAssocID="{4B19E1D3-FF0C-4353-9C44-99DE6FCDEFFD}" presName="ParentText1" presStyleLbl="revTx" presStyleIdx="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bg-BG"/>
        </a:p>
      </dgm:t>
    </dgm:pt>
    <dgm:pt modelId="{30C708D3-A7F2-4D91-AC9E-9BE38B4F7C74}" type="pres">
      <dgm:prSet presAssocID="{4B19E1D3-FF0C-4353-9C44-99DE6FCDEFFD}" presName="ParentShape1" presStyleLbl="alignImgPlace1" presStyleIdx="0" presStyleCnt="2" custScaleX="267815" custLinFactNeighborX="-92776" custLinFactNeighborY="2114">
        <dgm:presLayoutVars/>
      </dgm:prSet>
      <dgm:spPr/>
      <dgm:t>
        <a:bodyPr/>
        <a:lstStyle/>
        <a:p>
          <a:endParaRPr lang="bg-BG"/>
        </a:p>
      </dgm:t>
    </dgm:pt>
    <dgm:pt modelId="{FE0DC4F0-2541-444B-BA5C-80E1AC118D80}" type="pres">
      <dgm:prSet presAssocID="{4B19E1D3-FF0C-4353-9C44-99DE6FCDEFFD}" presName="ParentText2" presStyleLbl="revTx" presStyleIdx="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bg-BG"/>
        </a:p>
      </dgm:t>
    </dgm:pt>
    <dgm:pt modelId="{CACCF400-C5C4-4896-8ABA-DE2FA689D44A}" type="pres">
      <dgm:prSet presAssocID="{4B19E1D3-FF0C-4353-9C44-99DE6FCDEFFD}" presName="ParentShape2" presStyleLbl="alignImgPlace1" presStyleIdx="1" presStyleCnt="2" custScaleX="269203" custLinFactNeighborX="91662" custLinFactNeighborY="-1658">
        <dgm:presLayoutVars/>
      </dgm:prSet>
      <dgm:spPr/>
      <dgm:t>
        <a:bodyPr/>
        <a:lstStyle/>
        <a:p>
          <a:endParaRPr lang="bg-BG"/>
        </a:p>
      </dgm:t>
    </dgm:pt>
  </dgm:ptLst>
  <dgm:cxnLst>
    <dgm:cxn modelId="{AA00C9BA-CEF9-49CB-8148-FE92385D917D}" srcId="{4B19E1D3-FF0C-4353-9C44-99DE6FCDEFFD}" destId="{169EDAF9-2F53-402D-81A4-E6250A4CE5BA}" srcOrd="1" destOrd="0" parTransId="{D948B8BC-53FA-4838-AE35-620D180A7B0A}" sibTransId="{F34E2F56-6C03-4B75-981D-AE27934AFDC2}"/>
    <dgm:cxn modelId="{E0D7D1BA-07A5-4F8A-A723-6BCA9D6867A4}" type="presOf" srcId="{C991C7A1-7645-410D-BE3D-73F55C75D109}" destId="{631A6E80-DDD7-48BA-8BAD-E50DE2AF547D}" srcOrd="0" destOrd="0" presId="urn:microsoft.com/office/officeart/2009/3/layout/OpposingIdeas"/>
    <dgm:cxn modelId="{7F756231-435A-4626-8592-D2E3C80BE96A}" srcId="{3238A170-0944-4527-B672-09BE8E83FE86}" destId="{C991C7A1-7645-410D-BE3D-73F55C75D109}" srcOrd="0" destOrd="0" parTransId="{90925966-6934-41C4-87A7-1874E661F931}" sibTransId="{A3AD6519-255C-4FE4-9E89-D8FDDDF37609}"/>
    <dgm:cxn modelId="{3A141222-26D5-4FBE-86F4-2A7A96446124}" type="presOf" srcId="{169EDAF9-2F53-402D-81A4-E6250A4CE5BA}" destId="{FE0DC4F0-2541-444B-BA5C-80E1AC118D80}" srcOrd="0" destOrd="0" presId="urn:microsoft.com/office/officeart/2009/3/layout/OpposingIdeas"/>
    <dgm:cxn modelId="{C4D06253-B7BE-40D1-95D4-A8A936D5C9FB}" type="presOf" srcId="{169EDAF9-2F53-402D-81A4-E6250A4CE5BA}" destId="{CACCF400-C5C4-4896-8ABA-DE2FA689D44A}" srcOrd="1" destOrd="0" presId="urn:microsoft.com/office/officeart/2009/3/layout/OpposingIdeas"/>
    <dgm:cxn modelId="{B1CBE074-A1E7-4CD3-BB85-99C8829FB6FF}" srcId="{4B19E1D3-FF0C-4353-9C44-99DE6FCDEFFD}" destId="{3238A170-0944-4527-B672-09BE8E83FE86}" srcOrd="0" destOrd="0" parTransId="{A1B7AE02-A8FB-4E5D-B681-8793B11D7F5A}" sibTransId="{31A72C9A-0D71-40C8-9C36-66EA5061AA8B}"/>
    <dgm:cxn modelId="{7D147110-92A7-4F7B-95B3-715AA5A4AFF0}" type="presOf" srcId="{3238A170-0944-4527-B672-09BE8E83FE86}" destId="{30C708D3-A7F2-4D91-AC9E-9BE38B4F7C74}" srcOrd="1" destOrd="0" presId="urn:microsoft.com/office/officeart/2009/3/layout/OpposingIdeas"/>
    <dgm:cxn modelId="{85B15B1B-14A4-4CB3-A9A8-8153057A7463}" srcId="{169EDAF9-2F53-402D-81A4-E6250A4CE5BA}" destId="{DE3B3553-CD16-4165-94F7-8F730ABD8D31}" srcOrd="0" destOrd="0" parTransId="{3AC98269-CBC1-4BEA-9703-CDBEDFD727FE}" sibTransId="{BB0BE84F-950F-4EB2-883C-F32AD8793102}"/>
    <dgm:cxn modelId="{88DFF87F-24FA-426D-98D1-5B493DC48B92}" type="presOf" srcId="{4B19E1D3-FF0C-4353-9C44-99DE6FCDEFFD}" destId="{77CE7BD2-EAF8-4A43-AFD3-F7FFD3E3E7D4}" srcOrd="0" destOrd="0" presId="urn:microsoft.com/office/officeart/2009/3/layout/OpposingIdeas"/>
    <dgm:cxn modelId="{938F757B-FDC5-4823-9A89-974FB42DA42E}" type="presOf" srcId="{DE3B3553-CD16-4165-94F7-8F730ABD8D31}" destId="{CBAA4417-CE73-4E0B-81FE-8F8C32859769}" srcOrd="0" destOrd="0" presId="urn:microsoft.com/office/officeart/2009/3/layout/OpposingIdeas"/>
    <dgm:cxn modelId="{B8413D81-138E-44B7-976F-AA02ABC9712B}" type="presOf" srcId="{3238A170-0944-4527-B672-09BE8E83FE86}" destId="{57C99D62-7F50-45CC-A06C-F63126A3D408}" srcOrd="0" destOrd="0" presId="urn:microsoft.com/office/officeart/2009/3/layout/OpposingIdeas"/>
    <dgm:cxn modelId="{BE262B39-8BFD-47A5-99BD-000A9E2F56D9}" type="presParOf" srcId="{77CE7BD2-EAF8-4A43-AFD3-F7FFD3E3E7D4}" destId="{C3F8A435-8F42-4F99-96BD-FD87EC3D12BD}" srcOrd="0" destOrd="0" presId="urn:microsoft.com/office/officeart/2009/3/layout/OpposingIdeas"/>
    <dgm:cxn modelId="{665B2DCB-AF73-452C-A727-E482F9885261}" type="presParOf" srcId="{77CE7BD2-EAF8-4A43-AFD3-F7FFD3E3E7D4}" destId="{0B2FA100-41B4-4CC5-A656-8BF3DCC18DA9}" srcOrd="1" destOrd="0" presId="urn:microsoft.com/office/officeart/2009/3/layout/OpposingIdeas"/>
    <dgm:cxn modelId="{673BB959-825D-4412-884F-0AE0D1BE1505}" type="presParOf" srcId="{77CE7BD2-EAF8-4A43-AFD3-F7FFD3E3E7D4}" destId="{631A6E80-DDD7-48BA-8BAD-E50DE2AF547D}" srcOrd="2" destOrd="0" presId="urn:microsoft.com/office/officeart/2009/3/layout/OpposingIdeas"/>
    <dgm:cxn modelId="{4105530F-C212-4C7F-8B84-69E8A6B2BC5F}" type="presParOf" srcId="{77CE7BD2-EAF8-4A43-AFD3-F7FFD3E3E7D4}" destId="{CBAA4417-CE73-4E0B-81FE-8F8C32859769}" srcOrd="3" destOrd="0" presId="urn:microsoft.com/office/officeart/2009/3/layout/OpposingIdeas"/>
    <dgm:cxn modelId="{219BAF33-EC55-4FED-AB11-D0D11FFB0FB7}" type="presParOf" srcId="{77CE7BD2-EAF8-4A43-AFD3-F7FFD3E3E7D4}" destId="{57C99D62-7F50-45CC-A06C-F63126A3D408}" srcOrd="4" destOrd="0" presId="urn:microsoft.com/office/officeart/2009/3/layout/OpposingIdeas"/>
    <dgm:cxn modelId="{D7CF0451-4C74-41C5-89C2-A2A195A242A8}" type="presParOf" srcId="{77CE7BD2-EAF8-4A43-AFD3-F7FFD3E3E7D4}" destId="{30C708D3-A7F2-4D91-AC9E-9BE38B4F7C74}" srcOrd="5" destOrd="0" presId="urn:microsoft.com/office/officeart/2009/3/layout/OpposingIdeas"/>
    <dgm:cxn modelId="{A35AB0F0-35C2-49C4-A774-D57FAF27B4B9}" type="presParOf" srcId="{77CE7BD2-EAF8-4A43-AFD3-F7FFD3E3E7D4}" destId="{FE0DC4F0-2541-444B-BA5C-80E1AC118D80}" srcOrd="6" destOrd="0" presId="urn:microsoft.com/office/officeart/2009/3/layout/OpposingIdeas"/>
    <dgm:cxn modelId="{3B841CCA-7A6F-4F84-9FF1-4D958191C0C2}" type="presParOf" srcId="{77CE7BD2-EAF8-4A43-AFD3-F7FFD3E3E7D4}" destId="{CACCF400-C5C4-4896-8ABA-DE2FA689D44A}" srcOrd="7" destOrd="0" presId="urn:microsoft.com/office/officeart/2009/3/layout/OpposingIdeas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61D9AB33-8CCE-47E9-B7E6-B1C0661CDA0F}" type="doc">
      <dgm:prSet loTypeId="urn:microsoft.com/office/officeart/2008/layout/VerticalCurvedLis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3B1CBEC8-D7D4-416C-B75C-77EC097D543F}">
      <dgm:prSet phldrT="[Text]" custT="1"/>
      <dgm:spPr/>
      <dgm:t>
        <a:bodyPr/>
        <a:lstStyle/>
        <a:p>
          <a:r>
            <a:rPr lang="bg-BG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Актуализиране на учебните планове и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програми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във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висшите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училища,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подготвящи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педагогически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специалисти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с цел обучение за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ефективна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работа в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мултикултурна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образователна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среда (само за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висши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училища).</a:t>
          </a:r>
          <a:endParaRPr lang="bg-BG" sz="2000" b="1" cap="none" spc="0" dirty="0">
            <a:ln w="6600">
              <a:solidFill>
                <a:schemeClr val="accent2"/>
              </a:solidFill>
              <a:prstDash val="solid"/>
            </a:ln>
            <a:solidFill>
              <a:srgbClr val="FFFFFF"/>
            </a:solidFill>
            <a:effectLst>
              <a:outerShdw dist="38100" dir="2700000" algn="tl" rotWithShape="0">
                <a:schemeClr val="accent2"/>
              </a:outerShdw>
            </a:effectLst>
            <a:latin typeface="Arial Black" panose="020B0A04020102020204" pitchFamily="34" charset="0"/>
          </a:endParaRPr>
        </a:p>
      </dgm:t>
    </dgm:pt>
    <dgm:pt modelId="{8EC948FE-7CE2-4CA9-9CC5-F2E1E3CA0A4F}" type="parTrans" cxnId="{0B8F2E48-5FCF-4406-A893-2CCDC97D01C4}">
      <dgm:prSet/>
      <dgm:spPr/>
      <dgm:t>
        <a:bodyPr/>
        <a:lstStyle/>
        <a:p>
          <a:endParaRPr lang="bg-BG"/>
        </a:p>
      </dgm:t>
    </dgm:pt>
    <dgm:pt modelId="{FEA64F37-DE47-4F27-A8B2-57B91CE7502B}" type="sibTrans" cxnId="{0B8F2E48-5FCF-4406-A893-2CCDC97D01C4}">
      <dgm:prSet/>
      <dgm:spPr/>
      <dgm:t>
        <a:bodyPr/>
        <a:lstStyle/>
        <a:p>
          <a:endParaRPr lang="bg-BG"/>
        </a:p>
      </dgm:t>
    </dgm:pt>
    <dgm:pt modelId="{F3D199AA-EFC4-4882-8E39-46E313C4E33D}">
      <dgm:prSet phldrT="[Text]" custT="1"/>
      <dgm:spPr/>
      <dgm:t>
        <a:bodyPr/>
        <a:lstStyle/>
        <a:p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Провеждане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на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краткосрочни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обучения на учители, педагогически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специалисти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и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директори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от училища и детски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градини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за работа в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мултикултурна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образователна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среда,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които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завършват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с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присъждане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на от 1 до 3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квалификационни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кредита.</a:t>
          </a:r>
          <a:endParaRPr lang="bg-BG" sz="2000" b="1" cap="none" spc="0" dirty="0">
            <a:ln w="6600">
              <a:solidFill>
                <a:schemeClr val="accent2"/>
              </a:solidFill>
              <a:prstDash val="solid"/>
            </a:ln>
            <a:solidFill>
              <a:srgbClr val="FFFFFF"/>
            </a:solidFill>
            <a:effectLst>
              <a:outerShdw dist="38100" dir="2700000" algn="tl" rotWithShape="0">
                <a:schemeClr val="accent2"/>
              </a:outerShdw>
            </a:effectLst>
            <a:latin typeface="Arial Black" panose="020B0A04020102020204" pitchFamily="34" charset="0"/>
          </a:endParaRPr>
        </a:p>
      </dgm:t>
    </dgm:pt>
    <dgm:pt modelId="{90A3430A-EA3B-44B7-9DFE-BEA01CEA7564}" type="parTrans" cxnId="{F6A2CB92-3FED-4306-A8BF-A0A75BC76FD0}">
      <dgm:prSet/>
      <dgm:spPr/>
      <dgm:t>
        <a:bodyPr/>
        <a:lstStyle/>
        <a:p>
          <a:endParaRPr lang="bg-BG"/>
        </a:p>
      </dgm:t>
    </dgm:pt>
    <dgm:pt modelId="{8B3FBFC9-1562-4C0C-851F-866F7F09BB17}" type="sibTrans" cxnId="{F6A2CB92-3FED-4306-A8BF-A0A75BC76FD0}">
      <dgm:prSet/>
      <dgm:spPr/>
      <dgm:t>
        <a:bodyPr/>
        <a:lstStyle/>
        <a:p>
          <a:endParaRPr lang="bg-BG"/>
        </a:p>
      </dgm:t>
    </dgm:pt>
    <dgm:pt modelId="{79DFA70F-0BDA-47A1-9F08-34B9FEE66A3F}" type="pres">
      <dgm:prSet presAssocID="{61D9AB33-8CCE-47E9-B7E6-B1C0661CDA0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bg-BG"/>
        </a:p>
      </dgm:t>
    </dgm:pt>
    <dgm:pt modelId="{1FD91F03-0F0F-46A5-97A9-AF65002CA72F}" type="pres">
      <dgm:prSet presAssocID="{61D9AB33-8CCE-47E9-B7E6-B1C0661CDA0F}" presName="Name1" presStyleCnt="0"/>
      <dgm:spPr/>
    </dgm:pt>
    <dgm:pt modelId="{B9A3CBE3-84C2-45FA-B9B0-653C3B29DEEB}" type="pres">
      <dgm:prSet presAssocID="{61D9AB33-8CCE-47E9-B7E6-B1C0661CDA0F}" presName="cycle" presStyleCnt="0"/>
      <dgm:spPr/>
    </dgm:pt>
    <dgm:pt modelId="{5C725F7D-D140-4325-9680-9466A7D411AB}" type="pres">
      <dgm:prSet presAssocID="{61D9AB33-8CCE-47E9-B7E6-B1C0661CDA0F}" presName="srcNode" presStyleLbl="node1" presStyleIdx="0" presStyleCnt="2"/>
      <dgm:spPr/>
    </dgm:pt>
    <dgm:pt modelId="{5861B1AB-FE82-4822-82E6-E0BF812E0266}" type="pres">
      <dgm:prSet presAssocID="{61D9AB33-8CCE-47E9-B7E6-B1C0661CDA0F}" presName="conn" presStyleLbl="parChTrans1D2" presStyleIdx="0" presStyleCnt="1"/>
      <dgm:spPr/>
      <dgm:t>
        <a:bodyPr/>
        <a:lstStyle/>
        <a:p>
          <a:endParaRPr lang="bg-BG"/>
        </a:p>
      </dgm:t>
    </dgm:pt>
    <dgm:pt modelId="{46665314-EDA6-4453-B600-4D8F95D4D2BA}" type="pres">
      <dgm:prSet presAssocID="{61D9AB33-8CCE-47E9-B7E6-B1C0661CDA0F}" presName="extraNode" presStyleLbl="node1" presStyleIdx="0" presStyleCnt="2"/>
      <dgm:spPr/>
    </dgm:pt>
    <dgm:pt modelId="{7FB9633F-B9EF-4DC4-AB7A-F37E1A858BE2}" type="pres">
      <dgm:prSet presAssocID="{61D9AB33-8CCE-47E9-B7E6-B1C0661CDA0F}" presName="dstNode" presStyleLbl="node1" presStyleIdx="0" presStyleCnt="2"/>
      <dgm:spPr/>
    </dgm:pt>
    <dgm:pt modelId="{4C0198A5-A3B4-4C53-899E-797825CF1927}" type="pres">
      <dgm:prSet presAssocID="{3B1CBEC8-D7D4-416C-B75C-77EC097D543F}" presName="text_1" presStyleLbl="node1" presStyleIdx="0" presStyleCnt="2" custScaleY="11964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18261CAA-3A66-49FC-9D53-CABF4C40DB7A}" type="pres">
      <dgm:prSet presAssocID="{3B1CBEC8-D7D4-416C-B75C-77EC097D543F}" presName="accent_1" presStyleCnt="0"/>
      <dgm:spPr/>
    </dgm:pt>
    <dgm:pt modelId="{871E673F-F746-4185-8914-B26DABAEFC7C}" type="pres">
      <dgm:prSet presAssocID="{3B1CBEC8-D7D4-416C-B75C-77EC097D543F}" presName="accentRepeatNode" presStyleLbl="solidFgAcc1" presStyleIdx="0" presStyleCnt="2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190500">
          <a:bevelT w="190500" h="38100"/>
        </a:sp3d>
      </dgm:spPr>
    </dgm:pt>
    <dgm:pt modelId="{FB783728-17D9-4E81-AED1-BBE001DA35A4}" type="pres">
      <dgm:prSet presAssocID="{F3D199AA-EFC4-4882-8E39-46E313C4E33D}" presName="text_2" presStyleLbl="node1" presStyleIdx="1" presStyleCnt="2" custScaleY="113014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98334A2-A807-4627-893A-926A55943E91}" type="pres">
      <dgm:prSet presAssocID="{F3D199AA-EFC4-4882-8E39-46E313C4E33D}" presName="accent_2" presStyleCnt="0"/>
      <dgm:spPr/>
    </dgm:pt>
    <dgm:pt modelId="{70D6EAB3-9EB3-4E70-A4B3-C2DA42BCA410}" type="pres">
      <dgm:prSet presAssocID="{F3D199AA-EFC4-4882-8E39-46E313C4E33D}" presName="accentRepeatNode" presStyleLbl="solidFgAcc1" presStyleIdx="1" presStyleCnt="2"/>
      <dgm:spPr/>
    </dgm:pt>
  </dgm:ptLst>
  <dgm:cxnLst>
    <dgm:cxn modelId="{F6A2CB92-3FED-4306-A8BF-A0A75BC76FD0}" srcId="{61D9AB33-8CCE-47E9-B7E6-B1C0661CDA0F}" destId="{F3D199AA-EFC4-4882-8E39-46E313C4E33D}" srcOrd="1" destOrd="0" parTransId="{90A3430A-EA3B-44B7-9DFE-BEA01CEA7564}" sibTransId="{8B3FBFC9-1562-4C0C-851F-866F7F09BB17}"/>
    <dgm:cxn modelId="{C2F45B61-656B-43F5-81CC-CBECA8764CBE}" type="presOf" srcId="{FEA64F37-DE47-4F27-A8B2-57B91CE7502B}" destId="{5861B1AB-FE82-4822-82E6-E0BF812E0266}" srcOrd="0" destOrd="0" presId="urn:microsoft.com/office/officeart/2008/layout/VerticalCurvedList"/>
    <dgm:cxn modelId="{5B724A93-6538-4AEB-BDC4-12A1CB7E6C64}" type="presOf" srcId="{F3D199AA-EFC4-4882-8E39-46E313C4E33D}" destId="{FB783728-17D9-4E81-AED1-BBE001DA35A4}" srcOrd="0" destOrd="0" presId="urn:microsoft.com/office/officeart/2008/layout/VerticalCurvedList"/>
    <dgm:cxn modelId="{0B8F2E48-5FCF-4406-A893-2CCDC97D01C4}" srcId="{61D9AB33-8CCE-47E9-B7E6-B1C0661CDA0F}" destId="{3B1CBEC8-D7D4-416C-B75C-77EC097D543F}" srcOrd="0" destOrd="0" parTransId="{8EC948FE-7CE2-4CA9-9CC5-F2E1E3CA0A4F}" sibTransId="{FEA64F37-DE47-4F27-A8B2-57B91CE7502B}"/>
    <dgm:cxn modelId="{82AA65FE-D30F-4C06-B3C6-0C2674383B9A}" type="presOf" srcId="{61D9AB33-8CCE-47E9-B7E6-B1C0661CDA0F}" destId="{79DFA70F-0BDA-47A1-9F08-34B9FEE66A3F}" srcOrd="0" destOrd="0" presId="urn:microsoft.com/office/officeart/2008/layout/VerticalCurvedList"/>
    <dgm:cxn modelId="{CF159E25-B711-46FF-BB99-501AA103CA7F}" type="presOf" srcId="{3B1CBEC8-D7D4-416C-B75C-77EC097D543F}" destId="{4C0198A5-A3B4-4C53-899E-797825CF1927}" srcOrd="0" destOrd="0" presId="urn:microsoft.com/office/officeart/2008/layout/VerticalCurvedList"/>
    <dgm:cxn modelId="{62EDF2E6-691C-47A1-AAA4-7330FCFB09EC}" type="presParOf" srcId="{79DFA70F-0BDA-47A1-9F08-34B9FEE66A3F}" destId="{1FD91F03-0F0F-46A5-97A9-AF65002CA72F}" srcOrd="0" destOrd="0" presId="urn:microsoft.com/office/officeart/2008/layout/VerticalCurvedList"/>
    <dgm:cxn modelId="{61FC5568-9C92-4799-A95D-2969A1D9CEDB}" type="presParOf" srcId="{1FD91F03-0F0F-46A5-97A9-AF65002CA72F}" destId="{B9A3CBE3-84C2-45FA-B9B0-653C3B29DEEB}" srcOrd="0" destOrd="0" presId="urn:microsoft.com/office/officeart/2008/layout/VerticalCurvedList"/>
    <dgm:cxn modelId="{2B2D41FD-740B-46D2-A43B-CC1A84307DAD}" type="presParOf" srcId="{B9A3CBE3-84C2-45FA-B9B0-653C3B29DEEB}" destId="{5C725F7D-D140-4325-9680-9466A7D411AB}" srcOrd="0" destOrd="0" presId="urn:microsoft.com/office/officeart/2008/layout/VerticalCurvedList"/>
    <dgm:cxn modelId="{632B4B8B-6B0B-4352-A510-A570D20FAC5E}" type="presParOf" srcId="{B9A3CBE3-84C2-45FA-B9B0-653C3B29DEEB}" destId="{5861B1AB-FE82-4822-82E6-E0BF812E0266}" srcOrd="1" destOrd="0" presId="urn:microsoft.com/office/officeart/2008/layout/VerticalCurvedList"/>
    <dgm:cxn modelId="{7F74A639-EE2F-40D6-81E2-CB4AB578EC06}" type="presParOf" srcId="{B9A3CBE3-84C2-45FA-B9B0-653C3B29DEEB}" destId="{46665314-EDA6-4453-B600-4D8F95D4D2BA}" srcOrd="2" destOrd="0" presId="urn:microsoft.com/office/officeart/2008/layout/VerticalCurvedList"/>
    <dgm:cxn modelId="{DC7BE20F-339C-4967-B985-3DDA32D8BA10}" type="presParOf" srcId="{B9A3CBE3-84C2-45FA-B9B0-653C3B29DEEB}" destId="{7FB9633F-B9EF-4DC4-AB7A-F37E1A858BE2}" srcOrd="3" destOrd="0" presId="urn:microsoft.com/office/officeart/2008/layout/VerticalCurvedList"/>
    <dgm:cxn modelId="{A21C2C2C-41F8-49F6-8521-D1FB00631BD6}" type="presParOf" srcId="{1FD91F03-0F0F-46A5-97A9-AF65002CA72F}" destId="{4C0198A5-A3B4-4C53-899E-797825CF1927}" srcOrd="1" destOrd="0" presId="urn:microsoft.com/office/officeart/2008/layout/VerticalCurvedList"/>
    <dgm:cxn modelId="{3F6C3E62-AD92-4901-838F-67ECB718D899}" type="presParOf" srcId="{1FD91F03-0F0F-46A5-97A9-AF65002CA72F}" destId="{18261CAA-3A66-49FC-9D53-CABF4C40DB7A}" srcOrd="2" destOrd="0" presId="urn:microsoft.com/office/officeart/2008/layout/VerticalCurvedList"/>
    <dgm:cxn modelId="{9850841C-E4BE-450C-B37F-AEFEF9155462}" type="presParOf" srcId="{18261CAA-3A66-49FC-9D53-CABF4C40DB7A}" destId="{871E673F-F746-4185-8914-B26DABAEFC7C}" srcOrd="0" destOrd="0" presId="urn:microsoft.com/office/officeart/2008/layout/VerticalCurvedList"/>
    <dgm:cxn modelId="{4F8F299C-4D6B-4AA4-872E-68B0F8540C79}" type="presParOf" srcId="{1FD91F03-0F0F-46A5-97A9-AF65002CA72F}" destId="{FB783728-17D9-4E81-AED1-BBE001DA35A4}" srcOrd="3" destOrd="0" presId="urn:microsoft.com/office/officeart/2008/layout/VerticalCurvedList"/>
    <dgm:cxn modelId="{D39CBFC7-2641-4BAC-9E14-E972B62712D1}" type="presParOf" srcId="{1FD91F03-0F0F-46A5-97A9-AF65002CA72F}" destId="{098334A2-A807-4627-893A-926A55943E91}" srcOrd="4" destOrd="0" presId="urn:microsoft.com/office/officeart/2008/layout/VerticalCurvedList"/>
    <dgm:cxn modelId="{1EF0F992-4ABF-4A0B-AE96-2E47150B49C9}" type="presParOf" srcId="{098334A2-A807-4627-893A-926A55943E91}" destId="{70D6EAB3-9EB3-4E70-A4B3-C2DA42BCA41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61D9AB33-8CCE-47E9-B7E6-B1C0661CDA0F}" type="doc">
      <dgm:prSet loTypeId="urn:microsoft.com/office/officeart/2008/layout/VerticalCurvedLis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3B1CBEC8-D7D4-416C-B75C-77EC097D543F}">
      <dgm:prSet phldrT="[Text]" custT="1"/>
      <dgm:spPr/>
      <dgm:t>
        <a:bodyPr/>
        <a:lstStyle/>
        <a:p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Подкрепа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на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педагогическите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специалисти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за участие в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процедури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за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придобиване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на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професионално-квалификационни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степени за работа в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мултикултурна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среда,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включително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провеждане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на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подготвителни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курсове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за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придобиване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на пета и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четвърта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професионално-квалификационна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степен за работа в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мултикултурна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среда (само за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висши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училища).</a:t>
          </a:r>
          <a:endParaRPr lang="bg-BG" sz="2000" b="1" cap="none" spc="0" dirty="0">
            <a:ln w="6600">
              <a:solidFill>
                <a:schemeClr val="accent2"/>
              </a:solidFill>
              <a:prstDash val="solid"/>
            </a:ln>
            <a:solidFill>
              <a:srgbClr val="FFFFFF"/>
            </a:solidFill>
            <a:effectLst>
              <a:outerShdw dist="38100" dir="2700000" algn="tl" rotWithShape="0">
                <a:schemeClr val="accent2"/>
              </a:outerShdw>
            </a:effectLst>
            <a:latin typeface="Arial Black" panose="020B0A04020102020204" pitchFamily="34" charset="0"/>
          </a:endParaRPr>
        </a:p>
      </dgm:t>
    </dgm:pt>
    <dgm:pt modelId="{8EC948FE-7CE2-4CA9-9CC5-F2E1E3CA0A4F}" type="parTrans" cxnId="{0B8F2E48-5FCF-4406-A893-2CCDC97D01C4}">
      <dgm:prSet/>
      <dgm:spPr/>
      <dgm:t>
        <a:bodyPr/>
        <a:lstStyle/>
        <a:p>
          <a:endParaRPr lang="bg-BG"/>
        </a:p>
      </dgm:t>
    </dgm:pt>
    <dgm:pt modelId="{FEA64F37-DE47-4F27-A8B2-57B91CE7502B}" type="sibTrans" cxnId="{0B8F2E48-5FCF-4406-A893-2CCDC97D01C4}">
      <dgm:prSet/>
      <dgm:spPr/>
      <dgm:t>
        <a:bodyPr/>
        <a:lstStyle/>
        <a:p>
          <a:endParaRPr lang="bg-BG"/>
        </a:p>
      </dgm:t>
    </dgm:pt>
    <dgm:pt modelId="{F3D199AA-EFC4-4882-8E39-46E313C4E33D}">
      <dgm:prSet phldrT="[Text]" custT="1"/>
      <dgm:spPr/>
      <dgm:t>
        <a:bodyPr/>
        <a:lstStyle/>
        <a:p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Непреки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дейности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– за организация и управление, информация и </a:t>
          </a:r>
          <a:r>
            <a:rPr lang="ru-RU" sz="2000" b="1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комуникация</a:t>
          </a:r>
          <a:r>
            <a:rPr lang="ru-RU" sz="20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на проекта.</a:t>
          </a:r>
          <a:endParaRPr lang="bg-BG" sz="2000" b="1" cap="none" spc="0" dirty="0">
            <a:ln w="6600">
              <a:solidFill>
                <a:schemeClr val="accent2"/>
              </a:solidFill>
              <a:prstDash val="solid"/>
            </a:ln>
            <a:solidFill>
              <a:srgbClr val="FFFFFF"/>
            </a:solidFill>
            <a:effectLst>
              <a:outerShdw dist="38100" dir="2700000" algn="tl" rotWithShape="0">
                <a:schemeClr val="accent2"/>
              </a:outerShdw>
            </a:effectLst>
            <a:latin typeface="Arial Black" panose="020B0A04020102020204" pitchFamily="34" charset="0"/>
          </a:endParaRPr>
        </a:p>
      </dgm:t>
    </dgm:pt>
    <dgm:pt modelId="{90A3430A-EA3B-44B7-9DFE-BEA01CEA7564}" type="parTrans" cxnId="{F6A2CB92-3FED-4306-A8BF-A0A75BC76FD0}">
      <dgm:prSet/>
      <dgm:spPr/>
      <dgm:t>
        <a:bodyPr/>
        <a:lstStyle/>
        <a:p>
          <a:endParaRPr lang="bg-BG"/>
        </a:p>
      </dgm:t>
    </dgm:pt>
    <dgm:pt modelId="{8B3FBFC9-1562-4C0C-851F-866F7F09BB17}" type="sibTrans" cxnId="{F6A2CB92-3FED-4306-A8BF-A0A75BC76FD0}">
      <dgm:prSet/>
      <dgm:spPr/>
      <dgm:t>
        <a:bodyPr/>
        <a:lstStyle/>
        <a:p>
          <a:endParaRPr lang="bg-BG"/>
        </a:p>
      </dgm:t>
    </dgm:pt>
    <dgm:pt modelId="{79DFA70F-0BDA-47A1-9F08-34B9FEE66A3F}" type="pres">
      <dgm:prSet presAssocID="{61D9AB33-8CCE-47E9-B7E6-B1C0661CDA0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bg-BG"/>
        </a:p>
      </dgm:t>
    </dgm:pt>
    <dgm:pt modelId="{1FD91F03-0F0F-46A5-97A9-AF65002CA72F}" type="pres">
      <dgm:prSet presAssocID="{61D9AB33-8CCE-47E9-B7E6-B1C0661CDA0F}" presName="Name1" presStyleCnt="0"/>
      <dgm:spPr/>
    </dgm:pt>
    <dgm:pt modelId="{B9A3CBE3-84C2-45FA-B9B0-653C3B29DEEB}" type="pres">
      <dgm:prSet presAssocID="{61D9AB33-8CCE-47E9-B7E6-B1C0661CDA0F}" presName="cycle" presStyleCnt="0"/>
      <dgm:spPr/>
    </dgm:pt>
    <dgm:pt modelId="{5C725F7D-D140-4325-9680-9466A7D411AB}" type="pres">
      <dgm:prSet presAssocID="{61D9AB33-8CCE-47E9-B7E6-B1C0661CDA0F}" presName="srcNode" presStyleLbl="node1" presStyleIdx="0" presStyleCnt="2"/>
      <dgm:spPr/>
    </dgm:pt>
    <dgm:pt modelId="{5861B1AB-FE82-4822-82E6-E0BF812E0266}" type="pres">
      <dgm:prSet presAssocID="{61D9AB33-8CCE-47E9-B7E6-B1C0661CDA0F}" presName="conn" presStyleLbl="parChTrans1D2" presStyleIdx="0" presStyleCnt="1"/>
      <dgm:spPr/>
      <dgm:t>
        <a:bodyPr/>
        <a:lstStyle/>
        <a:p>
          <a:endParaRPr lang="bg-BG"/>
        </a:p>
      </dgm:t>
    </dgm:pt>
    <dgm:pt modelId="{46665314-EDA6-4453-B600-4D8F95D4D2BA}" type="pres">
      <dgm:prSet presAssocID="{61D9AB33-8CCE-47E9-B7E6-B1C0661CDA0F}" presName="extraNode" presStyleLbl="node1" presStyleIdx="0" presStyleCnt="2"/>
      <dgm:spPr/>
    </dgm:pt>
    <dgm:pt modelId="{7FB9633F-B9EF-4DC4-AB7A-F37E1A858BE2}" type="pres">
      <dgm:prSet presAssocID="{61D9AB33-8CCE-47E9-B7E6-B1C0661CDA0F}" presName="dstNode" presStyleLbl="node1" presStyleIdx="0" presStyleCnt="2"/>
      <dgm:spPr/>
    </dgm:pt>
    <dgm:pt modelId="{4C0198A5-A3B4-4C53-899E-797825CF1927}" type="pres">
      <dgm:prSet presAssocID="{3B1CBEC8-D7D4-416C-B75C-77EC097D543F}" presName="text_1" presStyleLbl="node1" presStyleIdx="0" presStyleCnt="2" custScaleY="15736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18261CAA-3A66-49FC-9D53-CABF4C40DB7A}" type="pres">
      <dgm:prSet presAssocID="{3B1CBEC8-D7D4-416C-B75C-77EC097D543F}" presName="accent_1" presStyleCnt="0"/>
      <dgm:spPr/>
    </dgm:pt>
    <dgm:pt modelId="{871E673F-F746-4185-8914-B26DABAEFC7C}" type="pres">
      <dgm:prSet presAssocID="{3B1CBEC8-D7D4-416C-B75C-77EC097D543F}" presName="accentRepeatNode" presStyleLbl="solidFgAcc1" presStyleIdx="0" presStyleCnt="2" custScaleX="120068" custScaleY="126199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190500">
          <a:bevelT w="190500" h="38100"/>
        </a:sp3d>
      </dgm:spPr>
    </dgm:pt>
    <dgm:pt modelId="{FB783728-17D9-4E81-AED1-BBE001DA35A4}" type="pres">
      <dgm:prSet presAssocID="{F3D199AA-EFC4-4882-8E39-46E313C4E33D}" presName="text_2" presStyleLbl="node1" presStyleIdx="1" presStyleCnt="2" custScaleY="113014" custLinFactNeighborX="109" custLinFactNeighborY="390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98334A2-A807-4627-893A-926A55943E91}" type="pres">
      <dgm:prSet presAssocID="{F3D199AA-EFC4-4882-8E39-46E313C4E33D}" presName="accent_2" presStyleCnt="0"/>
      <dgm:spPr/>
    </dgm:pt>
    <dgm:pt modelId="{70D6EAB3-9EB3-4E70-A4B3-C2DA42BCA410}" type="pres">
      <dgm:prSet presAssocID="{F3D199AA-EFC4-4882-8E39-46E313C4E33D}" presName="accentRepeatNode" presStyleLbl="solidFgAcc1" presStyleIdx="1" presStyleCnt="2" custScaleY="109527" custLinFactNeighborX="717" custLinFactNeighborY="3125"/>
      <dgm:spPr/>
    </dgm:pt>
  </dgm:ptLst>
  <dgm:cxnLst>
    <dgm:cxn modelId="{C206867C-6A88-4BAB-985F-A1A0F4FB2856}" type="presOf" srcId="{3B1CBEC8-D7D4-416C-B75C-77EC097D543F}" destId="{4C0198A5-A3B4-4C53-899E-797825CF1927}" srcOrd="0" destOrd="0" presId="urn:microsoft.com/office/officeart/2008/layout/VerticalCurvedList"/>
    <dgm:cxn modelId="{939A6FE9-386A-4CD4-89B0-DF8045903BA2}" type="presOf" srcId="{F3D199AA-EFC4-4882-8E39-46E313C4E33D}" destId="{FB783728-17D9-4E81-AED1-BBE001DA35A4}" srcOrd="0" destOrd="0" presId="urn:microsoft.com/office/officeart/2008/layout/VerticalCurvedList"/>
    <dgm:cxn modelId="{F6A2CB92-3FED-4306-A8BF-A0A75BC76FD0}" srcId="{61D9AB33-8CCE-47E9-B7E6-B1C0661CDA0F}" destId="{F3D199AA-EFC4-4882-8E39-46E313C4E33D}" srcOrd="1" destOrd="0" parTransId="{90A3430A-EA3B-44B7-9DFE-BEA01CEA7564}" sibTransId="{8B3FBFC9-1562-4C0C-851F-866F7F09BB17}"/>
    <dgm:cxn modelId="{35AA497C-F361-41B5-B1AB-02387AE1FB79}" type="presOf" srcId="{FEA64F37-DE47-4F27-A8B2-57B91CE7502B}" destId="{5861B1AB-FE82-4822-82E6-E0BF812E0266}" srcOrd="0" destOrd="0" presId="urn:microsoft.com/office/officeart/2008/layout/VerticalCurvedList"/>
    <dgm:cxn modelId="{C3646EFC-344C-43D4-A5A7-0E96D9830F61}" type="presOf" srcId="{61D9AB33-8CCE-47E9-B7E6-B1C0661CDA0F}" destId="{79DFA70F-0BDA-47A1-9F08-34B9FEE66A3F}" srcOrd="0" destOrd="0" presId="urn:microsoft.com/office/officeart/2008/layout/VerticalCurvedList"/>
    <dgm:cxn modelId="{0B8F2E48-5FCF-4406-A893-2CCDC97D01C4}" srcId="{61D9AB33-8CCE-47E9-B7E6-B1C0661CDA0F}" destId="{3B1CBEC8-D7D4-416C-B75C-77EC097D543F}" srcOrd="0" destOrd="0" parTransId="{8EC948FE-7CE2-4CA9-9CC5-F2E1E3CA0A4F}" sibTransId="{FEA64F37-DE47-4F27-A8B2-57B91CE7502B}"/>
    <dgm:cxn modelId="{EAB496FA-52B8-46C4-96DD-93AC21FBC9A0}" type="presParOf" srcId="{79DFA70F-0BDA-47A1-9F08-34B9FEE66A3F}" destId="{1FD91F03-0F0F-46A5-97A9-AF65002CA72F}" srcOrd="0" destOrd="0" presId="urn:microsoft.com/office/officeart/2008/layout/VerticalCurvedList"/>
    <dgm:cxn modelId="{DD63D036-74B6-4AC0-A7EB-8B026A408140}" type="presParOf" srcId="{1FD91F03-0F0F-46A5-97A9-AF65002CA72F}" destId="{B9A3CBE3-84C2-45FA-B9B0-653C3B29DEEB}" srcOrd="0" destOrd="0" presId="urn:microsoft.com/office/officeart/2008/layout/VerticalCurvedList"/>
    <dgm:cxn modelId="{5D0289F1-EA3C-4982-9339-F4BEFB8AF36D}" type="presParOf" srcId="{B9A3CBE3-84C2-45FA-B9B0-653C3B29DEEB}" destId="{5C725F7D-D140-4325-9680-9466A7D411AB}" srcOrd="0" destOrd="0" presId="urn:microsoft.com/office/officeart/2008/layout/VerticalCurvedList"/>
    <dgm:cxn modelId="{CBE30480-F112-4B4E-9BB1-15642748C378}" type="presParOf" srcId="{B9A3CBE3-84C2-45FA-B9B0-653C3B29DEEB}" destId="{5861B1AB-FE82-4822-82E6-E0BF812E0266}" srcOrd="1" destOrd="0" presId="urn:microsoft.com/office/officeart/2008/layout/VerticalCurvedList"/>
    <dgm:cxn modelId="{68259771-58C8-42D1-8558-3130AA1F3F5C}" type="presParOf" srcId="{B9A3CBE3-84C2-45FA-B9B0-653C3B29DEEB}" destId="{46665314-EDA6-4453-B600-4D8F95D4D2BA}" srcOrd="2" destOrd="0" presId="urn:microsoft.com/office/officeart/2008/layout/VerticalCurvedList"/>
    <dgm:cxn modelId="{F4566130-3C02-4576-AA22-F9E98B4E5EA9}" type="presParOf" srcId="{B9A3CBE3-84C2-45FA-B9B0-653C3B29DEEB}" destId="{7FB9633F-B9EF-4DC4-AB7A-F37E1A858BE2}" srcOrd="3" destOrd="0" presId="urn:microsoft.com/office/officeart/2008/layout/VerticalCurvedList"/>
    <dgm:cxn modelId="{7F193BC0-71D7-4182-838B-71339974E5A9}" type="presParOf" srcId="{1FD91F03-0F0F-46A5-97A9-AF65002CA72F}" destId="{4C0198A5-A3B4-4C53-899E-797825CF1927}" srcOrd="1" destOrd="0" presId="urn:microsoft.com/office/officeart/2008/layout/VerticalCurvedList"/>
    <dgm:cxn modelId="{1DF026CD-C816-4559-B0EA-1397E379AACF}" type="presParOf" srcId="{1FD91F03-0F0F-46A5-97A9-AF65002CA72F}" destId="{18261CAA-3A66-49FC-9D53-CABF4C40DB7A}" srcOrd="2" destOrd="0" presId="urn:microsoft.com/office/officeart/2008/layout/VerticalCurvedList"/>
    <dgm:cxn modelId="{FCF317C9-A8BB-4E98-91BA-7A96857CE7A3}" type="presParOf" srcId="{18261CAA-3A66-49FC-9D53-CABF4C40DB7A}" destId="{871E673F-F746-4185-8914-B26DABAEFC7C}" srcOrd="0" destOrd="0" presId="urn:microsoft.com/office/officeart/2008/layout/VerticalCurvedList"/>
    <dgm:cxn modelId="{9CDBE4B0-19FF-4480-AEA1-BAB3A14ED016}" type="presParOf" srcId="{1FD91F03-0F0F-46A5-97A9-AF65002CA72F}" destId="{FB783728-17D9-4E81-AED1-BBE001DA35A4}" srcOrd="3" destOrd="0" presId="urn:microsoft.com/office/officeart/2008/layout/VerticalCurvedList"/>
    <dgm:cxn modelId="{D92CD0C0-A3FD-4940-87FA-0B70D8E6EBCA}" type="presParOf" srcId="{1FD91F03-0F0F-46A5-97A9-AF65002CA72F}" destId="{098334A2-A807-4627-893A-926A55943E91}" srcOrd="4" destOrd="0" presId="urn:microsoft.com/office/officeart/2008/layout/VerticalCurvedList"/>
    <dgm:cxn modelId="{0D37543B-1874-4A99-8FF2-85A1E9016B13}" type="presParOf" srcId="{098334A2-A807-4627-893A-926A55943E91}" destId="{70D6EAB3-9EB3-4E70-A4B3-C2DA42BCA41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0800E698-F7AC-4CBD-89A0-2D88D7D42805}" type="doc">
      <dgm:prSet loTypeId="urn:microsoft.com/office/officeart/2005/8/layout/hierarchy3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53BFF637-4F0A-4667-9F32-B148B52F34A6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b="1" i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ИНТЕГРИРАНИ МЕРКИ ЗА ПОДОБРЯВАНЕ ДОСТЪПА ДО ОБРАЗОВАНИЕ</a:t>
          </a:r>
          <a:endParaRPr lang="bg-BG" sz="2400" b="1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gm:t>
    </dgm:pt>
    <dgm:pt modelId="{764EA2D8-7EAB-436F-847D-7F5F08BDFE95}" type="parTrans" cxnId="{41068C02-3B74-4D21-9E80-35EFDE57B30D}">
      <dgm:prSet/>
      <dgm:spPr/>
      <dgm:t>
        <a:bodyPr/>
        <a:lstStyle/>
        <a:p>
          <a:endParaRPr lang="bg-BG"/>
        </a:p>
      </dgm:t>
    </dgm:pt>
    <dgm:pt modelId="{98405E45-D450-4ADE-B946-2ADBF6D8CD3A}" type="sibTrans" cxnId="{41068C02-3B74-4D21-9E80-35EFDE57B30D}">
      <dgm:prSet/>
      <dgm:spPr/>
      <dgm:t>
        <a:bodyPr/>
        <a:lstStyle/>
        <a:p>
          <a:endParaRPr lang="bg-BG"/>
        </a:p>
      </dgm:t>
    </dgm:pt>
    <dgm:pt modelId="{C0AA5201-14D1-4B3F-BBD0-9F4447495BB2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000" dirty="0" smtClean="0">
              <a:latin typeface="Arial Black" panose="020B0A04020102020204" pitchFamily="34" charset="0"/>
            </a:rPr>
            <a:t>Общ бюджет (в лв.) –</a:t>
          </a:r>
          <a:r>
            <a:rPr lang="bg-BG" sz="2400" dirty="0" smtClean="0">
              <a:latin typeface="Arial Black" panose="020B0A04020102020204" pitchFamily="34" charset="0"/>
            </a:rPr>
            <a:t> </a:t>
          </a:r>
        </a:p>
        <a:p>
          <a:pPr algn="ctr"/>
          <a:r>
            <a:rPr lang="bg-BG" sz="2400" b="1" i="0" dirty="0" smtClean="0">
              <a:latin typeface="Arial Black" panose="020B0A04020102020204" pitchFamily="34" charset="0"/>
            </a:rPr>
            <a:t>23 000 000 лв. (май 2019 г.)</a:t>
          </a:r>
          <a:endParaRPr lang="bg-BG" sz="2400" i="0" dirty="0">
            <a:latin typeface="Arial Black" panose="020B0A04020102020204" pitchFamily="34" charset="0"/>
          </a:endParaRPr>
        </a:p>
      </dgm:t>
    </dgm:pt>
    <dgm:pt modelId="{F7F13201-8E77-4CAA-BA5D-A010E2690A51}" type="parTrans" cxnId="{6962BAEE-5D0D-4C38-8344-36113BE64AF0}">
      <dgm:prSet/>
      <dgm:spPr/>
      <dgm:t>
        <a:bodyPr/>
        <a:lstStyle/>
        <a:p>
          <a:endParaRPr lang="bg-BG"/>
        </a:p>
      </dgm:t>
    </dgm:pt>
    <dgm:pt modelId="{C2128D33-66D6-4A30-99A2-CF33E0E08A04}" type="sibTrans" cxnId="{6962BAEE-5D0D-4C38-8344-36113BE64AF0}">
      <dgm:prSet/>
      <dgm:spPr/>
      <dgm:t>
        <a:bodyPr/>
        <a:lstStyle/>
        <a:p>
          <a:endParaRPr lang="bg-BG"/>
        </a:p>
      </dgm:t>
    </dgm:pt>
    <dgm:pt modelId="{ADBB3F90-5590-4953-9762-2C69BEDBB2E6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200" dirty="0" smtClean="0">
              <a:latin typeface="Arial Black" panose="020B0A04020102020204" pitchFamily="34" charset="0"/>
            </a:rPr>
            <a:t>Компонент 2 – 3 000 000 лв.</a:t>
          </a:r>
          <a:endParaRPr lang="bg-BG" sz="2200" dirty="0">
            <a:latin typeface="Arial Black" panose="020B0A04020102020204" pitchFamily="34" charset="0"/>
          </a:endParaRPr>
        </a:p>
      </dgm:t>
    </dgm:pt>
    <dgm:pt modelId="{249A8937-BDA8-4C8E-884A-DE7692C7CC1A}" type="parTrans" cxnId="{86A2F72E-16D4-4F24-AA08-B62F8842CEF2}">
      <dgm:prSet/>
      <dgm:spPr/>
      <dgm:t>
        <a:bodyPr/>
        <a:lstStyle/>
        <a:p>
          <a:endParaRPr lang="bg-BG"/>
        </a:p>
      </dgm:t>
    </dgm:pt>
    <dgm:pt modelId="{35FD8979-691E-43FF-9699-5D706DBC53F9}" type="sibTrans" cxnId="{86A2F72E-16D4-4F24-AA08-B62F8842CEF2}">
      <dgm:prSet/>
      <dgm:spPr/>
      <dgm:t>
        <a:bodyPr/>
        <a:lstStyle/>
        <a:p>
          <a:endParaRPr lang="bg-BG"/>
        </a:p>
      </dgm:t>
    </dgm:pt>
    <dgm:pt modelId="{9B4F96B7-F457-4992-B962-76B4F2F16991}" type="pres">
      <dgm:prSet presAssocID="{0800E698-F7AC-4CBD-89A0-2D88D7D4280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1217F584-B9DF-434D-B499-918CE1F24511}" type="pres">
      <dgm:prSet presAssocID="{53BFF637-4F0A-4667-9F32-B148B52F34A6}" presName="root" presStyleCnt="0"/>
      <dgm:spPr/>
    </dgm:pt>
    <dgm:pt modelId="{7BC0273C-9F4C-459A-8D71-A063C1DF584D}" type="pres">
      <dgm:prSet presAssocID="{53BFF637-4F0A-4667-9F32-B148B52F34A6}" presName="rootComposite" presStyleCnt="0"/>
      <dgm:spPr/>
    </dgm:pt>
    <dgm:pt modelId="{B6602EC3-7ACD-4262-BE60-352CF4BAA8BE}" type="pres">
      <dgm:prSet presAssocID="{53BFF637-4F0A-4667-9F32-B148B52F34A6}" presName="rootText" presStyleLbl="node1" presStyleIdx="0" presStyleCnt="1" custScaleX="581818" custLinFactNeighborX="0" custLinFactNeighborY="-34353"/>
      <dgm:spPr/>
      <dgm:t>
        <a:bodyPr/>
        <a:lstStyle/>
        <a:p>
          <a:endParaRPr lang="bg-BG"/>
        </a:p>
      </dgm:t>
    </dgm:pt>
    <dgm:pt modelId="{1C47121A-B70A-4C59-A18F-A6046581DAD7}" type="pres">
      <dgm:prSet presAssocID="{53BFF637-4F0A-4667-9F32-B148B52F34A6}" presName="rootConnector" presStyleLbl="node1" presStyleIdx="0" presStyleCnt="1"/>
      <dgm:spPr/>
      <dgm:t>
        <a:bodyPr/>
        <a:lstStyle/>
        <a:p>
          <a:endParaRPr lang="bg-BG"/>
        </a:p>
      </dgm:t>
    </dgm:pt>
    <dgm:pt modelId="{F9C6CEC4-D052-45AC-955C-D58AFCBCEFBD}" type="pres">
      <dgm:prSet presAssocID="{53BFF637-4F0A-4667-9F32-B148B52F34A6}" presName="childShape" presStyleCnt="0"/>
      <dgm:spPr/>
    </dgm:pt>
    <dgm:pt modelId="{6E49B2DB-09DE-4745-9F12-2192F3FB0454}" type="pres">
      <dgm:prSet presAssocID="{F7F13201-8E77-4CAA-BA5D-A010E2690A51}" presName="Name13" presStyleLbl="parChTrans1D2" presStyleIdx="0" presStyleCnt="2"/>
      <dgm:spPr/>
      <dgm:t>
        <a:bodyPr/>
        <a:lstStyle/>
        <a:p>
          <a:endParaRPr lang="bg-BG"/>
        </a:p>
      </dgm:t>
    </dgm:pt>
    <dgm:pt modelId="{C439BE26-E192-4E2C-8560-8ACF6C8461BD}" type="pres">
      <dgm:prSet presAssocID="{C0AA5201-14D1-4B3F-BBD0-9F4447495BB2}" presName="childText" presStyleLbl="bgAcc1" presStyleIdx="0" presStyleCnt="2" custScaleX="58092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23C9FB6-23B1-45C9-A23A-043EFAF1F328}" type="pres">
      <dgm:prSet presAssocID="{249A8937-BDA8-4C8E-884A-DE7692C7CC1A}" presName="Name13" presStyleLbl="parChTrans1D2" presStyleIdx="1" presStyleCnt="2"/>
      <dgm:spPr/>
      <dgm:t>
        <a:bodyPr/>
        <a:lstStyle/>
        <a:p>
          <a:endParaRPr lang="bg-BG"/>
        </a:p>
      </dgm:t>
    </dgm:pt>
    <dgm:pt modelId="{3FF40696-6D40-41E9-9BF3-A71592C82AA9}" type="pres">
      <dgm:prSet presAssocID="{ADBB3F90-5590-4953-9762-2C69BEDBB2E6}" presName="childText" presStyleLbl="bgAcc1" presStyleIdx="1" presStyleCnt="2" custScaleX="580585" custScaleY="11565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41068C02-3B74-4D21-9E80-35EFDE57B30D}" srcId="{0800E698-F7AC-4CBD-89A0-2D88D7D42805}" destId="{53BFF637-4F0A-4667-9F32-B148B52F34A6}" srcOrd="0" destOrd="0" parTransId="{764EA2D8-7EAB-436F-847D-7F5F08BDFE95}" sibTransId="{98405E45-D450-4ADE-B946-2ADBF6D8CD3A}"/>
    <dgm:cxn modelId="{778DEF60-BB35-4BCF-BD4D-73113CA2CFCD}" type="presOf" srcId="{53BFF637-4F0A-4667-9F32-B148B52F34A6}" destId="{B6602EC3-7ACD-4262-BE60-352CF4BAA8BE}" srcOrd="0" destOrd="0" presId="urn:microsoft.com/office/officeart/2005/8/layout/hierarchy3"/>
    <dgm:cxn modelId="{DBE068D7-80EE-4BFB-BA49-64FD0136258C}" type="presOf" srcId="{0800E698-F7AC-4CBD-89A0-2D88D7D42805}" destId="{9B4F96B7-F457-4992-B962-76B4F2F16991}" srcOrd="0" destOrd="0" presId="urn:microsoft.com/office/officeart/2005/8/layout/hierarchy3"/>
    <dgm:cxn modelId="{D4EF0F34-259D-4E20-BB93-610F75A9738A}" type="presOf" srcId="{C0AA5201-14D1-4B3F-BBD0-9F4447495BB2}" destId="{C439BE26-E192-4E2C-8560-8ACF6C8461BD}" srcOrd="0" destOrd="0" presId="urn:microsoft.com/office/officeart/2005/8/layout/hierarchy3"/>
    <dgm:cxn modelId="{6962BAEE-5D0D-4C38-8344-36113BE64AF0}" srcId="{53BFF637-4F0A-4667-9F32-B148B52F34A6}" destId="{C0AA5201-14D1-4B3F-BBD0-9F4447495BB2}" srcOrd="0" destOrd="0" parTransId="{F7F13201-8E77-4CAA-BA5D-A010E2690A51}" sibTransId="{C2128D33-66D6-4A30-99A2-CF33E0E08A04}"/>
    <dgm:cxn modelId="{D4DADAA9-57EF-413F-AF61-26401E324890}" type="presOf" srcId="{53BFF637-4F0A-4667-9F32-B148B52F34A6}" destId="{1C47121A-B70A-4C59-A18F-A6046581DAD7}" srcOrd="1" destOrd="0" presId="urn:microsoft.com/office/officeart/2005/8/layout/hierarchy3"/>
    <dgm:cxn modelId="{1C18F078-464A-416D-A303-98638556E01F}" type="presOf" srcId="{249A8937-BDA8-4C8E-884A-DE7692C7CC1A}" destId="{023C9FB6-23B1-45C9-A23A-043EFAF1F328}" srcOrd="0" destOrd="0" presId="urn:microsoft.com/office/officeart/2005/8/layout/hierarchy3"/>
    <dgm:cxn modelId="{86A2F72E-16D4-4F24-AA08-B62F8842CEF2}" srcId="{53BFF637-4F0A-4667-9F32-B148B52F34A6}" destId="{ADBB3F90-5590-4953-9762-2C69BEDBB2E6}" srcOrd="1" destOrd="0" parTransId="{249A8937-BDA8-4C8E-884A-DE7692C7CC1A}" sibTransId="{35FD8979-691E-43FF-9699-5D706DBC53F9}"/>
    <dgm:cxn modelId="{9D9B2994-DB39-4295-92F9-A39BAA6E8382}" type="presOf" srcId="{ADBB3F90-5590-4953-9762-2C69BEDBB2E6}" destId="{3FF40696-6D40-41E9-9BF3-A71592C82AA9}" srcOrd="0" destOrd="0" presId="urn:microsoft.com/office/officeart/2005/8/layout/hierarchy3"/>
    <dgm:cxn modelId="{948558D8-0775-44E2-B7B3-B3B67878CF86}" type="presOf" srcId="{F7F13201-8E77-4CAA-BA5D-A010E2690A51}" destId="{6E49B2DB-09DE-4745-9F12-2192F3FB0454}" srcOrd="0" destOrd="0" presId="urn:microsoft.com/office/officeart/2005/8/layout/hierarchy3"/>
    <dgm:cxn modelId="{DDA85FF6-8B08-45FA-8815-14DFB2D73ACB}" type="presParOf" srcId="{9B4F96B7-F457-4992-B962-76B4F2F16991}" destId="{1217F584-B9DF-434D-B499-918CE1F24511}" srcOrd="0" destOrd="0" presId="urn:microsoft.com/office/officeart/2005/8/layout/hierarchy3"/>
    <dgm:cxn modelId="{3F9F8C1D-9CB2-4D36-9B59-46A162540896}" type="presParOf" srcId="{1217F584-B9DF-434D-B499-918CE1F24511}" destId="{7BC0273C-9F4C-459A-8D71-A063C1DF584D}" srcOrd="0" destOrd="0" presId="urn:microsoft.com/office/officeart/2005/8/layout/hierarchy3"/>
    <dgm:cxn modelId="{CDCD4927-8928-4407-BC8E-32747208E9F2}" type="presParOf" srcId="{7BC0273C-9F4C-459A-8D71-A063C1DF584D}" destId="{B6602EC3-7ACD-4262-BE60-352CF4BAA8BE}" srcOrd="0" destOrd="0" presId="urn:microsoft.com/office/officeart/2005/8/layout/hierarchy3"/>
    <dgm:cxn modelId="{B7E881E1-C63D-4A6E-8F34-F4B3B455E559}" type="presParOf" srcId="{7BC0273C-9F4C-459A-8D71-A063C1DF584D}" destId="{1C47121A-B70A-4C59-A18F-A6046581DAD7}" srcOrd="1" destOrd="0" presId="urn:microsoft.com/office/officeart/2005/8/layout/hierarchy3"/>
    <dgm:cxn modelId="{E2A1A74A-D198-49E3-91B9-C8BBC01001DA}" type="presParOf" srcId="{1217F584-B9DF-434D-B499-918CE1F24511}" destId="{F9C6CEC4-D052-45AC-955C-D58AFCBCEFBD}" srcOrd="1" destOrd="0" presId="urn:microsoft.com/office/officeart/2005/8/layout/hierarchy3"/>
    <dgm:cxn modelId="{6D3A369A-A654-45BE-AE23-E466CFFA29EC}" type="presParOf" srcId="{F9C6CEC4-D052-45AC-955C-D58AFCBCEFBD}" destId="{6E49B2DB-09DE-4745-9F12-2192F3FB0454}" srcOrd="0" destOrd="0" presId="urn:microsoft.com/office/officeart/2005/8/layout/hierarchy3"/>
    <dgm:cxn modelId="{26BE5406-E6BD-445B-B488-9542E706F862}" type="presParOf" srcId="{F9C6CEC4-D052-45AC-955C-D58AFCBCEFBD}" destId="{C439BE26-E192-4E2C-8560-8ACF6C8461BD}" srcOrd="1" destOrd="0" presId="urn:microsoft.com/office/officeart/2005/8/layout/hierarchy3"/>
    <dgm:cxn modelId="{17DFE6CD-7EE7-46D2-BFAF-F5439CBE2CF8}" type="presParOf" srcId="{F9C6CEC4-D052-45AC-955C-D58AFCBCEFBD}" destId="{023C9FB6-23B1-45C9-A23A-043EFAF1F328}" srcOrd="2" destOrd="0" presId="urn:microsoft.com/office/officeart/2005/8/layout/hierarchy3"/>
    <dgm:cxn modelId="{43031AFF-37D5-4814-93CE-C38B137A0638}" type="presParOf" srcId="{F9C6CEC4-D052-45AC-955C-D58AFCBCEFBD}" destId="{3FF40696-6D40-41E9-9BF3-A71592C82AA9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800E698-F7AC-4CBD-89A0-2D88D7D42805}" type="doc">
      <dgm:prSet loTypeId="urn:microsoft.com/office/officeart/2005/8/layout/hierarchy3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53BFF637-4F0A-4667-9F32-B148B52F34A6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g-BG" sz="2400" b="1" i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1. </a:t>
          </a:r>
          <a:r>
            <a:rPr lang="ru-RU" sz="2400" b="1" i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ДОПЪЛВАЩА ПОДКРЕПА ЗА БЪЛГАРСКИ НАУЧНИ ОРГАНИЗАЦИИ, ИЗПЪЛНЯВАЩИ ПРОЕКТИ ПО ПРОГРАМА ХОРИЗОНТ 2020 </a:t>
          </a:r>
        </a:p>
      </dgm:t>
    </dgm:pt>
    <dgm:pt modelId="{764EA2D8-7EAB-436F-847D-7F5F08BDFE95}" type="parTrans" cxnId="{41068C02-3B74-4D21-9E80-35EFDE57B30D}">
      <dgm:prSet/>
      <dgm:spPr/>
      <dgm:t>
        <a:bodyPr/>
        <a:lstStyle/>
        <a:p>
          <a:endParaRPr lang="bg-BG"/>
        </a:p>
      </dgm:t>
    </dgm:pt>
    <dgm:pt modelId="{98405E45-D450-4ADE-B946-2ADBF6D8CD3A}" type="sibTrans" cxnId="{41068C02-3B74-4D21-9E80-35EFDE57B30D}">
      <dgm:prSet/>
      <dgm:spPr/>
      <dgm:t>
        <a:bodyPr/>
        <a:lstStyle/>
        <a:p>
          <a:endParaRPr lang="bg-BG"/>
        </a:p>
      </dgm:t>
    </dgm:pt>
    <dgm:pt modelId="{C0AA5201-14D1-4B3F-BBD0-9F4447495BB2}">
      <dgm:prSet phldrT="[Text]" custT="1"/>
      <dgm:spPr>
        <a:solidFill>
          <a:schemeClr val="tx2">
            <a:lumMod val="5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-152400">
          <a:bevelT w="190500" h="38100"/>
        </a:sp3d>
      </dgm:spPr>
      <dgm:t>
        <a:bodyPr/>
        <a:lstStyle/>
        <a:p>
          <a:pPr algn="ctr"/>
          <a:r>
            <a:rPr lang="bg-BG" sz="2000" i="0" dirty="0" smtClean="0">
              <a:latin typeface="Arial Black" panose="020B0A04020102020204" pitchFamily="34" charset="0"/>
            </a:rPr>
            <a:t>Общ размер на БФП по процедурата (в лв.) – </a:t>
          </a:r>
        </a:p>
        <a:p>
          <a:pPr algn="ctr"/>
          <a:r>
            <a:rPr lang="bg-BG" sz="2000" dirty="0" smtClean="0">
              <a:latin typeface="Arial Black" panose="020B0A04020102020204" pitchFamily="34" charset="0"/>
            </a:rPr>
            <a:t>92 000 000 лв. </a:t>
          </a:r>
          <a:r>
            <a:rPr lang="bg-BG" sz="2000" i="0" dirty="0" smtClean="0">
              <a:latin typeface="Arial Black" panose="020B0A04020102020204" pitchFamily="34" charset="0"/>
            </a:rPr>
            <a:t>(февруари 2019 г.)  </a:t>
          </a:r>
          <a:endParaRPr lang="bg-BG" sz="2000" i="0" dirty="0">
            <a:latin typeface="Arial Black" panose="020B0A04020102020204" pitchFamily="34" charset="0"/>
          </a:endParaRPr>
        </a:p>
      </dgm:t>
    </dgm:pt>
    <dgm:pt modelId="{F7F13201-8E77-4CAA-BA5D-A010E2690A51}" type="parTrans" cxnId="{6962BAEE-5D0D-4C38-8344-36113BE64AF0}">
      <dgm:prSet/>
      <dgm:spPr/>
      <dgm:t>
        <a:bodyPr/>
        <a:lstStyle/>
        <a:p>
          <a:endParaRPr lang="bg-BG"/>
        </a:p>
      </dgm:t>
    </dgm:pt>
    <dgm:pt modelId="{C2128D33-66D6-4A30-99A2-CF33E0E08A04}" type="sibTrans" cxnId="{6962BAEE-5D0D-4C38-8344-36113BE64AF0}">
      <dgm:prSet/>
      <dgm:spPr/>
      <dgm:t>
        <a:bodyPr/>
        <a:lstStyle/>
        <a:p>
          <a:endParaRPr lang="bg-BG"/>
        </a:p>
      </dgm:t>
    </dgm:pt>
    <dgm:pt modelId="{ADBB3F90-5590-4953-9762-2C69BEDBB2E6}">
      <dgm:prSet phldrT="[Text]" custT="1"/>
      <dgm:spPr>
        <a:solidFill>
          <a:schemeClr val="tx2">
            <a:lumMod val="5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-152400">
          <a:bevelT w="190500" h="38100"/>
        </a:sp3d>
      </dgm:spPr>
      <dgm:t>
        <a:bodyPr/>
        <a:lstStyle/>
        <a:p>
          <a:pPr algn="ctr"/>
          <a:r>
            <a:rPr lang="bg-BG" sz="2000" dirty="0" smtClean="0">
              <a:solidFill>
                <a:schemeClr val="bg1"/>
              </a:solidFill>
              <a:latin typeface="Arial Black" panose="020B0A04020102020204" pitchFamily="34" charset="0"/>
            </a:rPr>
            <a:t>Предоставяне на БФП – </a:t>
          </a:r>
          <a:r>
            <a:rPr lang="bg-BG" sz="2000" dirty="0" smtClean="0">
              <a:latin typeface="Arial Black" panose="020B0A04020102020204" pitchFamily="34" charset="0"/>
            </a:rPr>
            <a:t>чрез директно предоставяне на конкретен бенефициент по </a:t>
          </a:r>
          <a:r>
            <a:rPr lang="ru-RU" sz="2000" dirty="0" smtClean="0">
              <a:latin typeface="Arial Black" panose="020B0A04020102020204" pitchFamily="34" charset="0"/>
            </a:rPr>
            <a:t>чл. 25, ал. 1, т. 2 от ЗУСЕ</a:t>
          </a:r>
        </a:p>
        <a:p>
          <a:pPr algn="ctr"/>
          <a:r>
            <a:rPr lang="ru-RU" sz="2000" dirty="0" smtClean="0">
              <a:latin typeface="Arial Black" panose="020B0A04020102020204" pitchFamily="34" charset="0"/>
            </a:rPr>
            <a:t>СИФ.</a:t>
          </a:r>
          <a:endParaRPr lang="bg-BG" sz="2000" dirty="0">
            <a:solidFill>
              <a:schemeClr val="bg1"/>
            </a:solidFill>
            <a:latin typeface="Arial Black" panose="020B0A04020102020204" pitchFamily="34" charset="0"/>
          </a:endParaRPr>
        </a:p>
      </dgm:t>
    </dgm:pt>
    <dgm:pt modelId="{249A8937-BDA8-4C8E-884A-DE7692C7CC1A}" type="parTrans" cxnId="{86A2F72E-16D4-4F24-AA08-B62F8842CEF2}">
      <dgm:prSet/>
      <dgm:spPr/>
      <dgm:t>
        <a:bodyPr/>
        <a:lstStyle/>
        <a:p>
          <a:endParaRPr lang="bg-BG"/>
        </a:p>
      </dgm:t>
    </dgm:pt>
    <dgm:pt modelId="{35FD8979-691E-43FF-9699-5D706DBC53F9}" type="sibTrans" cxnId="{86A2F72E-16D4-4F24-AA08-B62F8842CEF2}">
      <dgm:prSet/>
      <dgm:spPr/>
      <dgm:t>
        <a:bodyPr/>
        <a:lstStyle/>
        <a:p>
          <a:endParaRPr lang="bg-BG"/>
        </a:p>
      </dgm:t>
    </dgm:pt>
    <dgm:pt modelId="{9B4F96B7-F457-4992-B962-76B4F2F16991}" type="pres">
      <dgm:prSet presAssocID="{0800E698-F7AC-4CBD-89A0-2D88D7D4280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1217F584-B9DF-434D-B499-918CE1F24511}" type="pres">
      <dgm:prSet presAssocID="{53BFF637-4F0A-4667-9F32-B148B52F34A6}" presName="root" presStyleCnt="0"/>
      <dgm:spPr/>
    </dgm:pt>
    <dgm:pt modelId="{7BC0273C-9F4C-459A-8D71-A063C1DF584D}" type="pres">
      <dgm:prSet presAssocID="{53BFF637-4F0A-4667-9F32-B148B52F34A6}" presName="rootComposite" presStyleCnt="0"/>
      <dgm:spPr/>
    </dgm:pt>
    <dgm:pt modelId="{B6602EC3-7ACD-4262-BE60-352CF4BAA8BE}" type="pres">
      <dgm:prSet presAssocID="{53BFF637-4F0A-4667-9F32-B148B52F34A6}" presName="rootText" presStyleLbl="node1" presStyleIdx="0" presStyleCnt="1" custScaleX="581818" custScaleY="166047" custLinFactX="-100000" custLinFactNeighborX="-105277" custLinFactNeighborY="7801"/>
      <dgm:spPr/>
      <dgm:t>
        <a:bodyPr/>
        <a:lstStyle/>
        <a:p>
          <a:endParaRPr lang="bg-BG"/>
        </a:p>
      </dgm:t>
    </dgm:pt>
    <dgm:pt modelId="{1C47121A-B70A-4C59-A18F-A6046581DAD7}" type="pres">
      <dgm:prSet presAssocID="{53BFF637-4F0A-4667-9F32-B148B52F34A6}" presName="rootConnector" presStyleLbl="node1" presStyleIdx="0" presStyleCnt="1"/>
      <dgm:spPr/>
      <dgm:t>
        <a:bodyPr/>
        <a:lstStyle/>
        <a:p>
          <a:endParaRPr lang="bg-BG"/>
        </a:p>
      </dgm:t>
    </dgm:pt>
    <dgm:pt modelId="{F9C6CEC4-D052-45AC-955C-D58AFCBCEFBD}" type="pres">
      <dgm:prSet presAssocID="{53BFF637-4F0A-4667-9F32-B148B52F34A6}" presName="childShape" presStyleCnt="0"/>
      <dgm:spPr/>
    </dgm:pt>
    <dgm:pt modelId="{6E49B2DB-09DE-4745-9F12-2192F3FB0454}" type="pres">
      <dgm:prSet presAssocID="{F7F13201-8E77-4CAA-BA5D-A010E2690A51}" presName="Name13" presStyleLbl="parChTrans1D2" presStyleIdx="0" presStyleCnt="2"/>
      <dgm:spPr/>
      <dgm:t>
        <a:bodyPr/>
        <a:lstStyle/>
        <a:p>
          <a:endParaRPr lang="bg-BG"/>
        </a:p>
      </dgm:t>
    </dgm:pt>
    <dgm:pt modelId="{C439BE26-E192-4E2C-8560-8ACF6C8461BD}" type="pres">
      <dgm:prSet presAssocID="{C0AA5201-14D1-4B3F-BBD0-9F4447495BB2}" presName="childText" presStyleLbl="bgAcc1" presStyleIdx="0" presStyleCnt="2" custScaleX="58092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23C9FB6-23B1-45C9-A23A-043EFAF1F328}" type="pres">
      <dgm:prSet presAssocID="{249A8937-BDA8-4C8E-884A-DE7692C7CC1A}" presName="Name13" presStyleLbl="parChTrans1D2" presStyleIdx="1" presStyleCnt="2"/>
      <dgm:spPr/>
      <dgm:t>
        <a:bodyPr/>
        <a:lstStyle/>
        <a:p>
          <a:endParaRPr lang="bg-BG"/>
        </a:p>
      </dgm:t>
    </dgm:pt>
    <dgm:pt modelId="{3FF40696-6D40-41E9-9BF3-A71592C82AA9}" type="pres">
      <dgm:prSet presAssocID="{ADBB3F90-5590-4953-9762-2C69BEDBB2E6}" presName="childText" presStyleLbl="bgAcc1" presStyleIdx="1" presStyleCnt="2" custScaleX="580585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41068C02-3B74-4D21-9E80-35EFDE57B30D}" srcId="{0800E698-F7AC-4CBD-89A0-2D88D7D42805}" destId="{53BFF637-4F0A-4667-9F32-B148B52F34A6}" srcOrd="0" destOrd="0" parTransId="{764EA2D8-7EAB-436F-847D-7F5F08BDFE95}" sibTransId="{98405E45-D450-4ADE-B946-2ADBF6D8CD3A}"/>
    <dgm:cxn modelId="{EB235A26-6073-42F8-BD62-06803EA0234B}" type="presOf" srcId="{ADBB3F90-5590-4953-9762-2C69BEDBB2E6}" destId="{3FF40696-6D40-41E9-9BF3-A71592C82AA9}" srcOrd="0" destOrd="0" presId="urn:microsoft.com/office/officeart/2005/8/layout/hierarchy3"/>
    <dgm:cxn modelId="{6962BAEE-5D0D-4C38-8344-36113BE64AF0}" srcId="{53BFF637-4F0A-4667-9F32-B148B52F34A6}" destId="{C0AA5201-14D1-4B3F-BBD0-9F4447495BB2}" srcOrd="0" destOrd="0" parTransId="{F7F13201-8E77-4CAA-BA5D-A010E2690A51}" sibTransId="{C2128D33-66D6-4A30-99A2-CF33E0E08A04}"/>
    <dgm:cxn modelId="{3BD60A56-7E17-45CB-A082-2DDF4B4CBC24}" type="presOf" srcId="{0800E698-F7AC-4CBD-89A0-2D88D7D42805}" destId="{9B4F96B7-F457-4992-B962-76B4F2F16991}" srcOrd="0" destOrd="0" presId="urn:microsoft.com/office/officeart/2005/8/layout/hierarchy3"/>
    <dgm:cxn modelId="{736C52CC-CB55-4362-ABED-A9307B094A31}" type="presOf" srcId="{F7F13201-8E77-4CAA-BA5D-A010E2690A51}" destId="{6E49B2DB-09DE-4745-9F12-2192F3FB0454}" srcOrd="0" destOrd="0" presId="urn:microsoft.com/office/officeart/2005/8/layout/hierarchy3"/>
    <dgm:cxn modelId="{86A2F72E-16D4-4F24-AA08-B62F8842CEF2}" srcId="{53BFF637-4F0A-4667-9F32-B148B52F34A6}" destId="{ADBB3F90-5590-4953-9762-2C69BEDBB2E6}" srcOrd="1" destOrd="0" parTransId="{249A8937-BDA8-4C8E-884A-DE7692C7CC1A}" sibTransId="{35FD8979-691E-43FF-9699-5D706DBC53F9}"/>
    <dgm:cxn modelId="{B8C395A2-769F-4DCF-8BF3-5CD16FFDE5F4}" type="presOf" srcId="{249A8937-BDA8-4C8E-884A-DE7692C7CC1A}" destId="{023C9FB6-23B1-45C9-A23A-043EFAF1F328}" srcOrd="0" destOrd="0" presId="urn:microsoft.com/office/officeart/2005/8/layout/hierarchy3"/>
    <dgm:cxn modelId="{5576C900-C788-4B86-9F21-860A745C5034}" type="presOf" srcId="{53BFF637-4F0A-4667-9F32-B148B52F34A6}" destId="{B6602EC3-7ACD-4262-BE60-352CF4BAA8BE}" srcOrd="0" destOrd="0" presId="urn:microsoft.com/office/officeart/2005/8/layout/hierarchy3"/>
    <dgm:cxn modelId="{B6D2FE00-49A4-40DE-8A8F-7DACF9CFF001}" type="presOf" srcId="{C0AA5201-14D1-4B3F-BBD0-9F4447495BB2}" destId="{C439BE26-E192-4E2C-8560-8ACF6C8461BD}" srcOrd="0" destOrd="0" presId="urn:microsoft.com/office/officeart/2005/8/layout/hierarchy3"/>
    <dgm:cxn modelId="{DA3D0C65-D187-468D-923E-597C627B056F}" type="presOf" srcId="{53BFF637-4F0A-4667-9F32-B148B52F34A6}" destId="{1C47121A-B70A-4C59-A18F-A6046581DAD7}" srcOrd="1" destOrd="0" presId="urn:microsoft.com/office/officeart/2005/8/layout/hierarchy3"/>
    <dgm:cxn modelId="{EBD1650C-1DF4-4995-AD0E-616C9DC7F1E0}" type="presParOf" srcId="{9B4F96B7-F457-4992-B962-76B4F2F16991}" destId="{1217F584-B9DF-434D-B499-918CE1F24511}" srcOrd="0" destOrd="0" presId="urn:microsoft.com/office/officeart/2005/8/layout/hierarchy3"/>
    <dgm:cxn modelId="{60FDEC72-0768-48EE-A29B-83699572FE2A}" type="presParOf" srcId="{1217F584-B9DF-434D-B499-918CE1F24511}" destId="{7BC0273C-9F4C-459A-8D71-A063C1DF584D}" srcOrd="0" destOrd="0" presId="urn:microsoft.com/office/officeart/2005/8/layout/hierarchy3"/>
    <dgm:cxn modelId="{B23DC861-E5A0-4349-95C6-60A66E90ED9D}" type="presParOf" srcId="{7BC0273C-9F4C-459A-8D71-A063C1DF584D}" destId="{B6602EC3-7ACD-4262-BE60-352CF4BAA8BE}" srcOrd="0" destOrd="0" presId="urn:microsoft.com/office/officeart/2005/8/layout/hierarchy3"/>
    <dgm:cxn modelId="{F03E73AA-4790-4ECA-8357-7C25617E21BE}" type="presParOf" srcId="{7BC0273C-9F4C-459A-8D71-A063C1DF584D}" destId="{1C47121A-B70A-4C59-A18F-A6046581DAD7}" srcOrd="1" destOrd="0" presId="urn:microsoft.com/office/officeart/2005/8/layout/hierarchy3"/>
    <dgm:cxn modelId="{04A197E5-533A-412F-8AED-25EF248DF41C}" type="presParOf" srcId="{1217F584-B9DF-434D-B499-918CE1F24511}" destId="{F9C6CEC4-D052-45AC-955C-D58AFCBCEFBD}" srcOrd="1" destOrd="0" presId="urn:microsoft.com/office/officeart/2005/8/layout/hierarchy3"/>
    <dgm:cxn modelId="{058FC4B1-99C1-4EDE-926D-4A233EC4BDAC}" type="presParOf" srcId="{F9C6CEC4-D052-45AC-955C-D58AFCBCEFBD}" destId="{6E49B2DB-09DE-4745-9F12-2192F3FB0454}" srcOrd="0" destOrd="0" presId="urn:microsoft.com/office/officeart/2005/8/layout/hierarchy3"/>
    <dgm:cxn modelId="{10C3E9D8-E7EF-48D1-8E1C-AE90FA121DF0}" type="presParOf" srcId="{F9C6CEC4-D052-45AC-955C-D58AFCBCEFBD}" destId="{C439BE26-E192-4E2C-8560-8ACF6C8461BD}" srcOrd="1" destOrd="0" presId="urn:microsoft.com/office/officeart/2005/8/layout/hierarchy3"/>
    <dgm:cxn modelId="{9508DB47-9A66-411C-BCD5-81A925E39F9E}" type="presParOf" srcId="{F9C6CEC4-D052-45AC-955C-D58AFCBCEFBD}" destId="{023C9FB6-23B1-45C9-A23A-043EFAF1F328}" srcOrd="2" destOrd="0" presId="urn:microsoft.com/office/officeart/2005/8/layout/hierarchy3"/>
    <dgm:cxn modelId="{58691749-B970-465D-9C51-E0858989EAC8}" type="presParOf" srcId="{F9C6CEC4-D052-45AC-955C-D58AFCBCEFBD}" destId="{3FF40696-6D40-41E9-9BF3-A71592C82AA9}" srcOrd="3" destOrd="0" presId="urn:microsoft.com/office/officeart/2005/8/layout/hierarchy3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1732EEE-91A8-4FAF-B89F-4F10085F22FB}" type="doc">
      <dgm:prSet loTypeId="urn:microsoft.com/office/officeart/2005/8/layout/arrow4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30A43B53-69A3-4EA5-9B12-6B413B72DFFE}">
      <dgm:prSet phldrT="[Text]" custT="1"/>
      <dgm:spPr/>
      <dgm:t>
        <a:bodyPr/>
        <a:lstStyle/>
        <a:p>
          <a:r>
            <a:rPr lang="bg-BG" sz="3200" b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Максимален размер на БФП – 30 000 000 лв. </a:t>
          </a:r>
          <a:endParaRPr lang="bg-BG" sz="3200" b="1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gm:t>
    </dgm:pt>
    <dgm:pt modelId="{F1CB74B3-FF97-4E1F-9E88-3B6B215E937B}" type="parTrans" cxnId="{80387017-CE08-4183-9054-768DB1B5056F}">
      <dgm:prSet/>
      <dgm:spPr/>
      <dgm:t>
        <a:bodyPr/>
        <a:lstStyle/>
        <a:p>
          <a:endParaRPr lang="bg-BG"/>
        </a:p>
      </dgm:t>
    </dgm:pt>
    <dgm:pt modelId="{A7CF280B-9839-4F82-8118-9D823CAA0F7A}" type="sibTrans" cxnId="{80387017-CE08-4183-9054-768DB1B5056F}">
      <dgm:prSet/>
      <dgm:spPr/>
      <dgm:t>
        <a:bodyPr/>
        <a:lstStyle/>
        <a:p>
          <a:endParaRPr lang="bg-BG"/>
        </a:p>
      </dgm:t>
    </dgm:pt>
    <dgm:pt modelId="{8733DD26-1643-4F61-A49D-1E5A5D6D8E65}">
      <dgm:prSet phldrT="[Text]" custT="1"/>
      <dgm:spPr/>
      <dgm:t>
        <a:bodyPr/>
        <a:lstStyle/>
        <a:p>
          <a:r>
            <a:rPr lang="bg-BG" sz="3200" b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Минимален размер на БФП –  5 000 000 лв. </a:t>
          </a:r>
          <a:endParaRPr lang="bg-BG" sz="3200" dirty="0"/>
        </a:p>
      </dgm:t>
    </dgm:pt>
    <dgm:pt modelId="{D6A550E6-15CE-4832-9D44-9369600C237C}" type="parTrans" cxnId="{0BE72F51-4F2F-4904-93A4-100CF3BACFBD}">
      <dgm:prSet/>
      <dgm:spPr/>
      <dgm:t>
        <a:bodyPr/>
        <a:lstStyle/>
        <a:p>
          <a:endParaRPr lang="bg-BG"/>
        </a:p>
      </dgm:t>
    </dgm:pt>
    <dgm:pt modelId="{3D4077FD-FE09-49F5-A086-3C8EA5E28DED}" type="sibTrans" cxnId="{0BE72F51-4F2F-4904-93A4-100CF3BACFBD}">
      <dgm:prSet/>
      <dgm:spPr/>
      <dgm:t>
        <a:bodyPr/>
        <a:lstStyle/>
        <a:p>
          <a:endParaRPr lang="bg-BG"/>
        </a:p>
      </dgm:t>
    </dgm:pt>
    <dgm:pt modelId="{2EC27BC6-F520-4E32-935A-A5B7FD6814D5}" type="pres">
      <dgm:prSet presAssocID="{91732EEE-91A8-4FAF-B89F-4F10085F22FB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D18477BF-082C-4E93-A3A9-DED7A277A30E}" type="pres">
      <dgm:prSet presAssocID="{30A43B53-69A3-4EA5-9B12-6B413B72DFFE}" presName="upArrow" presStyleLbl="node1" presStyleIdx="0" presStyleCnt="2"/>
      <dgm:spPr/>
    </dgm:pt>
    <dgm:pt modelId="{170D1B81-ED88-43A9-B3DD-82E1F3759919}" type="pres">
      <dgm:prSet presAssocID="{30A43B53-69A3-4EA5-9B12-6B413B72DFFE}" presName="upArrowText" presStyleLbl="revTx" presStyleIdx="0" presStyleCnt="2" custScaleY="208333">
        <dgm:presLayoutVars>
          <dgm:chMax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67765BF2-5A7D-49C0-B679-0BD8896640DB}" type="pres">
      <dgm:prSet presAssocID="{8733DD26-1643-4F61-A49D-1E5A5D6D8E65}" presName="downArrow" presStyleLbl="node1" presStyleIdx="1" presStyleCnt="2"/>
      <dgm:spPr/>
    </dgm:pt>
    <dgm:pt modelId="{C6859964-96A6-4E43-AA24-D24213F07883}" type="pres">
      <dgm:prSet presAssocID="{8733DD26-1643-4F61-A49D-1E5A5D6D8E65}" presName="downArrowText" presStyleLbl="revTx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0BE72F51-4F2F-4904-93A4-100CF3BACFBD}" srcId="{91732EEE-91A8-4FAF-B89F-4F10085F22FB}" destId="{8733DD26-1643-4F61-A49D-1E5A5D6D8E65}" srcOrd="1" destOrd="0" parTransId="{D6A550E6-15CE-4832-9D44-9369600C237C}" sibTransId="{3D4077FD-FE09-49F5-A086-3C8EA5E28DED}"/>
    <dgm:cxn modelId="{8905B376-876B-4AE0-883C-E3FA4E665288}" type="presOf" srcId="{30A43B53-69A3-4EA5-9B12-6B413B72DFFE}" destId="{170D1B81-ED88-43A9-B3DD-82E1F3759919}" srcOrd="0" destOrd="0" presId="urn:microsoft.com/office/officeart/2005/8/layout/arrow4"/>
    <dgm:cxn modelId="{69242E6F-477A-4576-94FC-CFF586C5C663}" type="presOf" srcId="{91732EEE-91A8-4FAF-B89F-4F10085F22FB}" destId="{2EC27BC6-F520-4E32-935A-A5B7FD6814D5}" srcOrd="0" destOrd="0" presId="urn:microsoft.com/office/officeart/2005/8/layout/arrow4"/>
    <dgm:cxn modelId="{80387017-CE08-4183-9054-768DB1B5056F}" srcId="{91732EEE-91A8-4FAF-B89F-4F10085F22FB}" destId="{30A43B53-69A3-4EA5-9B12-6B413B72DFFE}" srcOrd="0" destOrd="0" parTransId="{F1CB74B3-FF97-4E1F-9E88-3B6B215E937B}" sibTransId="{A7CF280B-9839-4F82-8118-9D823CAA0F7A}"/>
    <dgm:cxn modelId="{C3D6F00A-C8EE-4D94-991E-536C2B8513C5}" type="presOf" srcId="{8733DD26-1643-4F61-A49D-1E5A5D6D8E65}" destId="{C6859964-96A6-4E43-AA24-D24213F07883}" srcOrd="0" destOrd="0" presId="urn:microsoft.com/office/officeart/2005/8/layout/arrow4"/>
    <dgm:cxn modelId="{F95CF5FA-863B-40A1-BE05-C062CB2EB238}" type="presParOf" srcId="{2EC27BC6-F520-4E32-935A-A5B7FD6814D5}" destId="{D18477BF-082C-4E93-A3A9-DED7A277A30E}" srcOrd="0" destOrd="0" presId="urn:microsoft.com/office/officeart/2005/8/layout/arrow4"/>
    <dgm:cxn modelId="{15200D5C-0772-4E73-A682-5A5D05689586}" type="presParOf" srcId="{2EC27BC6-F520-4E32-935A-A5B7FD6814D5}" destId="{170D1B81-ED88-43A9-B3DD-82E1F3759919}" srcOrd="1" destOrd="0" presId="urn:microsoft.com/office/officeart/2005/8/layout/arrow4"/>
    <dgm:cxn modelId="{F6774493-6370-4E4A-8918-C5459499FED0}" type="presParOf" srcId="{2EC27BC6-F520-4E32-935A-A5B7FD6814D5}" destId="{67765BF2-5A7D-49C0-B679-0BD8896640DB}" srcOrd="2" destOrd="0" presId="urn:microsoft.com/office/officeart/2005/8/layout/arrow4"/>
    <dgm:cxn modelId="{779E80AD-7582-4FD4-A1E6-4EAD979B66B5}" type="presParOf" srcId="{2EC27BC6-F520-4E32-935A-A5B7FD6814D5}" destId="{C6859964-96A6-4E43-AA24-D24213F07883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800E698-F7AC-4CBD-89A0-2D88D7D42805}" type="doc">
      <dgm:prSet loTypeId="urn:microsoft.com/office/officeart/2005/8/layout/hierarchy3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53BFF637-4F0A-4667-9F32-B148B52F34A6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solidFill>
            <a:srgbClr val="FF0000">
              <a:alpha val="60000"/>
            </a:srgbClr>
          </a:solidFill>
        </a:ln>
      </dgm:spPr>
      <dgm:t>
        <a:bodyPr/>
        <a:lstStyle/>
        <a:p>
          <a:r>
            <a:rPr lang="bg-BG" sz="2400" b="1" i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1. </a:t>
          </a:r>
          <a:r>
            <a:rPr lang="ru-RU" sz="2400" b="1" i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ВЪВЕЖДАНЕ НА ДУАЛНА СИСТЕМА НА ОБУЧЕНИЕ </a:t>
          </a:r>
          <a:r>
            <a:rPr lang="en-US" sz="2400" b="1" i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               </a:t>
          </a:r>
          <a:r>
            <a:rPr lang="ru-RU" sz="2400" b="1" i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(ДОМИНО 2) </a:t>
          </a:r>
          <a:endParaRPr lang="bg-BG" sz="2400" b="1" i="1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gm:t>
    </dgm:pt>
    <dgm:pt modelId="{764EA2D8-7EAB-436F-847D-7F5F08BDFE95}" type="parTrans" cxnId="{41068C02-3B74-4D21-9E80-35EFDE57B30D}">
      <dgm:prSet/>
      <dgm:spPr/>
      <dgm:t>
        <a:bodyPr/>
        <a:lstStyle/>
        <a:p>
          <a:endParaRPr lang="bg-BG"/>
        </a:p>
      </dgm:t>
    </dgm:pt>
    <dgm:pt modelId="{98405E45-D450-4ADE-B946-2ADBF6D8CD3A}" type="sibTrans" cxnId="{41068C02-3B74-4D21-9E80-35EFDE57B30D}">
      <dgm:prSet/>
      <dgm:spPr/>
      <dgm:t>
        <a:bodyPr/>
        <a:lstStyle/>
        <a:p>
          <a:endParaRPr lang="bg-BG"/>
        </a:p>
      </dgm:t>
    </dgm:pt>
    <dgm:pt modelId="{C0AA5201-14D1-4B3F-BBD0-9F4447495BB2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000" i="0" dirty="0" smtClean="0">
              <a:latin typeface="Arial Black" panose="020B0A04020102020204" pitchFamily="34" charset="0"/>
            </a:rPr>
            <a:t>Общ размер на БФП по процедурата (в лв.) – </a:t>
          </a:r>
        </a:p>
        <a:p>
          <a:pPr algn="ctr"/>
          <a:r>
            <a:rPr lang="bg-BG" sz="2000" b="1" i="0" dirty="0" smtClean="0">
              <a:latin typeface="Arial Black" panose="020B0A04020102020204" pitchFamily="34" charset="0"/>
            </a:rPr>
            <a:t>14 000 000 лв. (Март 2019 г.)</a:t>
          </a:r>
          <a:endParaRPr lang="bg-BG" sz="2000" i="0" dirty="0">
            <a:latin typeface="Arial Black" panose="020B0A04020102020204" pitchFamily="34" charset="0"/>
          </a:endParaRPr>
        </a:p>
      </dgm:t>
    </dgm:pt>
    <dgm:pt modelId="{F7F13201-8E77-4CAA-BA5D-A010E2690A51}" type="parTrans" cxnId="{6962BAEE-5D0D-4C38-8344-36113BE64AF0}">
      <dgm:prSet/>
      <dgm:spPr/>
      <dgm:t>
        <a:bodyPr/>
        <a:lstStyle/>
        <a:p>
          <a:endParaRPr lang="bg-BG"/>
        </a:p>
      </dgm:t>
    </dgm:pt>
    <dgm:pt modelId="{C2128D33-66D6-4A30-99A2-CF33E0E08A04}" type="sibTrans" cxnId="{6962BAEE-5D0D-4C38-8344-36113BE64AF0}">
      <dgm:prSet/>
      <dgm:spPr/>
      <dgm:t>
        <a:bodyPr/>
        <a:lstStyle/>
        <a:p>
          <a:endParaRPr lang="bg-BG"/>
        </a:p>
      </dgm:t>
    </dgm:pt>
    <dgm:pt modelId="{ADBB3F90-5590-4953-9762-2C69BEDBB2E6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000" dirty="0" smtClean="0">
              <a:latin typeface="Arial Black" panose="020B0A04020102020204" pitchFamily="34" charset="0"/>
            </a:rPr>
            <a:t>Предоставяне на БФП – </a:t>
          </a:r>
          <a:r>
            <a:rPr lang="ru-RU" sz="2000" dirty="0" smtClean="0">
              <a:latin typeface="Arial Black" panose="020B0A04020102020204" pitchFamily="34" charset="0"/>
            </a:rPr>
            <a:t>чрез подбор на </a:t>
          </a:r>
          <a:r>
            <a:rPr lang="ru-RU" sz="2000" dirty="0" err="1" smtClean="0">
              <a:latin typeface="Arial Black" panose="020B0A04020102020204" pitchFamily="34" charset="0"/>
            </a:rPr>
            <a:t>проектни</a:t>
          </a:r>
          <a:r>
            <a:rPr lang="ru-RU" sz="2000" dirty="0" smtClean="0">
              <a:latin typeface="Arial Black" panose="020B0A04020102020204" pitchFamily="34" charset="0"/>
            </a:rPr>
            <a:t> предложения по Раздел II, чл. 25, ал. 1, т. 1 от ЗУСЕСИФ и чл. 2, т. 1 от ПМС 162/05.07.2016 г.</a:t>
          </a:r>
          <a:endParaRPr lang="bg-BG" sz="2000" dirty="0">
            <a:latin typeface="Arial Black" panose="020B0A04020102020204" pitchFamily="34" charset="0"/>
          </a:endParaRPr>
        </a:p>
      </dgm:t>
    </dgm:pt>
    <dgm:pt modelId="{249A8937-BDA8-4C8E-884A-DE7692C7CC1A}" type="parTrans" cxnId="{86A2F72E-16D4-4F24-AA08-B62F8842CEF2}">
      <dgm:prSet/>
      <dgm:spPr/>
      <dgm:t>
        <a:bodyPr/>
        <a:lstStyle/>
        <a:p>
          <a:endParaRPr lang="bg-BG"/>
        </a:p>
      </dgm:t>
    </dgm:pt>
    <dgm:pt modelId="{35FD8979-691E-43FF-9699-5D706DBC53F9}" type="sibTrans" cxnId="{86A2F72E-16D4-4F24-AA08-B62F8842CEF2}">
      <dgm:prSet/>
      <dgm:spPr/>
      <dgm:t>
        <a:bodyPr/>
        <a:lstStyle/>
        <a:p>
          <a:endParaRPr lang="bg-BG"/>
        </a:p>
      </dgm:t>
    </dgm:pt>
    <dgm:pt modelId="{9B4F96B7-F457-4992-B962-76B4F2F16991}" type="pres">
      <dgm:prSet presAssocID="{0800E698-F7AC-4CBD-89A0-2D88D7D4280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1217F584-B9DF-434D-B499-918CE1F24511}" type="pres">
      <dgm:prSet presAssocID="{53BFF637-4F0A-4667-9F32-B148B52F34A6}" presName="root" presStyleCnt="0"/>
      <dgm:spPr/>
    </dgm:pt>
    <dgm:pt modelId="{7BC0273C-9F4C-459A-8D71-A063C1DF584D}" type="pres">
      <dgm:prSet presAssocID="{53BFF637-4F0A-4667-9F32-B148B52F34A6}" presName="rootComposite" presStyleCnt="0"/>
      <dgm:spPr/>
    </dgm:pt>
    <dgm:pt modelId="{B6602EC3-7ACD-4262-BE60-352CF4BAA8BE}" type="pres">
      <dgm:prSet presAssocID="{53BFF637-4F0A-4667-9F32-B148B52F34A6}" presName="rootText" presStyleLbl="node1" presStyleIdx="0" presStyleCnt="1" custScaleX="581818" custLinFactNeighborX="0" custLinFactNeighborY="-7884"/>
      <dgm:spPr/>
      <dgm:t>
        <a:bodyPr/>
        <a:lstStyle/>
        <a:p>
          <a:endParaRPr lang="bg-BG"/>
        </a:p>
      </dgm:t>
    </dgm:pt>
    <dgm:pt modelId="{1C47121A-B70A-4C59-A18F-A6046581DAD7}" type="pres">
      <dgm:prSet presAssocID="{53BFF637-4F0A-4667-9F32-B148B52F34A6}" presName="rootConnector" presStyleLbl="node1" presStyleIdx="0" presStyleCnt="1"/>
      <dgm:spPr/>
      <dgm:t>
        <a:bodyPr/>
        <a:lstStyle/>
        <a:p>
          <a:endParaRPr lang="bg-BG"/>
        </a:p>
      </dgm:t>
    </dgm:pt>
    <dgm:pt modelId="{F9C6CEC4-D052-45AC-955C-D58AFCBCEFBD}" type="pres">
      <dgm:prSet presAssocID="{53BFF637-4F0A-4667-9F32-B148B52F34A6}" presName="childShape" presStyleCnt="0"/>
      <dgm:spPr/>
    </dgm:pt>
    <dgm:pt modelId="{6E49B2DB-09DE-4745-9F12-2192F3FB0454}" type="pres">
      <dgm:prSet presAssocID="{F7F13201-8E77-4CAA-BA5D-A010E2690A51}" presName="Name13" presStyleLbl="parChTrans1D2" presStyleIdx="0" presStyleCnt="2"/>
      <dgm:spPr/>
      <dgm:t>
        <a:bodyPr/>
        <a:lstStyle/>
        <a:p>
          <a:endParaRPr lang="bg-BG"/>
        </a:p>
      </dgm:t>
    </dgm:pt>
    <dgm:pt modelId="{C439BE26-E192-4E2C-8560-8ACF6C8461BD}" type="pres">
      <dgm:prSet presAssocID="{C0AA5201-14D1-4B3F-BBD0-9F4447495BB2}" presName="childText" presStyleLbl="bgAcc1" presStyleIdx="0" presStyleCnt="2" custScaleX="58092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23C9FB6-23B1-45C9-A23A-043EFAF1F328}" type="pres">
      <dgm:prSet presAssocID="{249A8937-BDA8-4C8E-884A-DE7692C7CC1A}" presName="Name13" presStyleLbl="parChTrans1D2" presStyleIdx="1" presStyleCnt="2"/>
      <dgm:spPr/>
      <dgm:t>
        <a:bodyPr/>
        <a:lstStyle/>
        <a:p>
          <a:endParaRPr lang="bg-BG"/>
        </a:p>
      </dgm:t>
    </dgm:pt>
    <dgm:pt modelId="{3FF40696-6D40-41E9-9BF3-A71592C82AA9}" type="pres">
      <dgm:prSet presAssocID="{ADBB3F90-5590-4953-9762-2C69BEDBB2E6}" presName="childText" presStyleLbl="bgAcc1" presStyleIdx="1" presStyleCnt="2" custScaleX="580585" custScaleY="129933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6962BAEE-5D0D-4C38-8344-36113BE64AF0}" srcId="{53BFF637-4F0A-4667-9F32-B148B52F34A6}" destId="{C0AA5201-14D1-4B3F-BBD0-9F4447495BB2}" srcOrd="0" destOrd="0" parTransId="{F7F13201-8E77-4CAA-BA5D-A010E2690A51}" sibTransId="{C2128D33-66D6-4A30-99A2-CF33E0E08A04}"/>
    <dgm:cxn modelId="{493D652C-3011-4025-8921-FF694C0F628D}" type="presOf" srcId="{ADBB3F90-5590-4953-9762-2C69BEDBB2E6}" destId="{3FF40696-6D40-41E9-9BF3-A71592C82AA9}" srcOrd="0" destOrd="0" presId="urn:microsoft.com/office/officeart/2005/8/layout/hierarchy3"/>
    <dgm:cxn modelId="{DF06A736-A82D-4F3D-B394-49C6EFF891BB}" type="presOf" srcId="{F7F13201-8E77-4CAA-BA5D-A010E2690A51}" destId="{6E49B2DB-09DE-4745-9F12-2192F3FB0454}" srcOrd="0" destOrd="0" presId="urn:microsoft.com/office/officeart/2005/8/layout/hierarchy3"/>
    <dgm:cxn modelId="{86A2F72E-16D4-4F24-AA08-B62F8842CEF2}" srcId="{53BFF637-4F0A-4667-9F32-B148B52F34A6}" destId="{ADBB3F90-5590-4953-9762-2C69BEDBB2E6}" srcOrd="1" destOrd="0" parTransId="{249A8937-BDA8-4C8E-884A-DE7692C7CC1A}" sibTransId="{35FD8979-691E-43FF-9699-5D706DBC53F9}"/>
    <dgm:cxn modelId="{C98FDDF5-B1DC-422A-8168-AB71B980A6E4}" type="presOf" srcId="{249A8937-BDA8-4C8E-884A-DE7692C7CC1A}" destId="{023C9FB6-23B1-45C9-A23A-043EFAF1F328}" srcOrd="0" destOrd="0" presId="urn:microsoft.com/office/officeart/2005/8/layout/hierarchy3"/>
    <dgm:cxn modelId="{F64167D8-A5CF-4874-BA03-A60B064B05ED}" type="presOf" srcId="{53BFF637-4F0A-4667-9F32-B148B52F34A6}" destId="{B6602EC3-7ACD-4262-BE60-352CF4BAA8BE}" srcOrd="0" destOrd="0" presId="urn:microsoft.com/office/officeart/2005/8/layout/hierarchy3"/>
    <dgm:cxn modelId="{48483CEB-54FA-489F-B7BF-B3E252AFD395}" type="presOf" srcId="{53BFF637-4F0A-4667-9F32-B148B52F34A6}" destId="{1C47121A-B70A-4C59-A18F-A6046581DAD7}" srcOrd="1" destOrd="0" presId="urn:microsoft.com/office/officeart/2005/8/layout/hierarchy3"/>
    <dgm:cxn modelId="{D1716714-B8AD-4E36-9061-618AB2104573}" type="presOf" srcId="{0800E698-F7AC-4CBD-89A0-2D88D7D42805}" destId="{9B4F96B7-F457-4992-B962-76B4F2F16991}" srcOrd="0" destOrd="0" presId="urn:microsoft.com/office/officeart/2005/8/layout/hierarchy3"/>
    <dgm:cxn modelId="{DC1B04B5-5596-4EFA-9FC5-8D9100082489}" type="presOf" srcId="{C0AA5201-14D1-4B3F-BBD0-9F4447495BB2}" destId="{C439BE26-E192-4E2C-8560-8ACF6C8461BD}" srcOrd="0" destOrd="0" presId="urn:microsoft.com/office/officeart/2005/8/layout/hierarchy3"/>
    <dgm:cxn modelId="{41068C02-3B74-4D21-9E80-35EFDE57B30D}" srcId="{0800E698-F7AC-4CBD-89A0-2D88D7D42805}" destId="{53BFF637-4F0A-4667-9F32-B148B52F34A6}" srcOrd="0" destOrd="0" parTransId="{764EA2D8-7EAB-436F-847D-7F5F08BDFE95}" sibTransId="{98405E45-D450-4ADE-B946-2ADBF6D8CD3A}"/>
    <dgm:cxn modelId="{2D9CB46B-28DD-4420-B2AB-5DF09ADE5919}" type="presParOf" srcId="{9B4F96B7-F457-4992-B962-76B4F2F16991}" destId="{1217F584-B9DF-434D-B499-918CE1F24511}" srcOrd="0" destOrd="0" presId="urn:microsoft.com/office/officeart/2005/8/layout/hierarchy3"/>
    <dgm:cxn modelId="{C79BA34E-AF59-4B9B-BB6E-EEB9FBD96499}" type="presParOf" srcId="{1217F584-B9DF-434D-B499-918CE1F24511}" destId="{7BC0273C-9F4C-459A-8D71-A063C1DF584D}" srcOrd="0" destOrd="0" presId="urn:microsoft.com/office/officeart/2005/8/layout/hierarchy3"/>
    <dgm:cxn modelId="{1D96FB79-3E14-423A-A0D9-A94B4CA89048}" type="presParOf" srcId="{7BC0273C-9F4C-459A-8D71-A063C1DF584D}" destId="{B6602EC3-7ACD-4262-BE60-352CF4BAA8BE}" srcOrd="0" destOrd="0" presId="urn:microsoft.com/office/officeart/2005/8/layout/hierarchy3"/>
    <dgm:cxn modelId="{5B269D37-5386-4173-8A71-2D48F2431950}" type="presParOf" srcId="{7BC0273C-9F4C-459A-8D71-A063C1DF584D}" destId="{1C47121A-B70A-4C59-A18F-A6046581DAD7}" srcOrd="1" destOrd="0" presId="urn:microsoft.com/office/officeart/2005/8/layout/hierarchy3"/>
    <dgm:cxn modelId="{D1B0EC26-D892-480E-BD13-4E123F9669A6}" type="presParOf" srcId="{1217F584-B9DF-434D-B499-918CE1F24511}" destId="{F9C6CEC4-D052-45AC-955C-D58AFCBCEFBD}" srcOrd="1" destOrd="0" presId="urn:microsoft.com/office/officeart/2005/8/layout/hierarchy3"/>
    <dgm:cxn modelId="{5B360E5D-B0A8-4218-AE51-761981DA2261}" type="presParOf" srcId="{F9C6CEC4-D052-45AC-955C-D58AFCBCEFBD}" destId="{6E49B2DB-09DE-4745-9F12-2192F3FB0454}" srcOrd="0" destOrd="0" presId="urn:microsoft.com/office/officeart/2005/8/layout/hierarchy3"/>
    <dgm:cxn modelId="{BB87FBD6-BA19-4A1E-A595-15652FACD284}" type="presParOf" srcId="{F9C6CEC4-D052-45AC-955C-D58AFCBCEFBD}" destId="{C439BE26-E192-4E2C-8560-8ACF6C8461BD}" srcOrd="1" destOrd="0" presId="urn:microsoft.com/office/officeart/2005/8/layout/hierarchy3"/>
    <dgm:cxn modelId="{C52006A1-38A0-44CD-A4F6-7CB64ED1F6A1}" type="presParOf" srcId="{F9C6CEC4-D052-45AC-955C-D58AFCBCEFBD}" destId="{023C9FB6-23B1-45C9-A23A-043EFAF1F328}" srcOrd="2" destOrd="0" presId="urn:microsoft.com/office/officeart/2005/8/layout/hierarchy3"/>
    <dgm:cxn modelId="{A19CE18E-56DA-496E-8C89-8F8EE50D70C8}" type="presParOf" srcId="{F9C6CEC4-D052-45AC-955C-D58AFCBCEFBD}" destId="{3FF40696-6D40-41E9-9BF3-A71592C82AA9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1732EEE-91A8-4FAF-B89F-4F10085F22FB}" type="doc">
      <dgm:prSet loTypeId="urn:microsoft.com/office/officeart/2005/8/layout/arrow4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30A43B53-69A3-4EA5-9B12-6B413B72DFFE}">
      <dgm:prSet phldrT="[Text]" custT="1"/>
      <dgm:spPr/>
      <dgm:t>
        <a:bodyPr/>
        <a:lstStyle/>
        <a:p>
          <a:r>
            <a:rPr lang="bg-BG" sz="3200" b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Максимален размер на БФП – 500 000 лв. </a:t>
          </a:r>
          <a:endParaRPr lang="bg-BG" sz="3200" b="1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gm:t>
    </dgm:pt>
    <dgm:pt modelId="{F1CB74B3-FF97-4E1F-9E88-3B6B215E937B}" type="parTrans" cxnId="{80387017-CE08-4183-9054-768DB1B5056F}">
      <dgm:prSet/>
      <dgm:spPr/>
      <dgm:t>
        <a:bodyPr/>
        <a:lstStyle/>
        <a:p>
          <a:endParaRPr lang="bg-BG"/>
        </a:p>
      </dgm:t>
    </dgm:pt>
    <dgm:pt modelId="{A7CF280B-9839-4F82-8118-9D823CAA0F7A}" type="sibTrans" cxnId="{80387017-CE08-4183-9054-768DB1B5056F}">
      <dgm:prSet/>
      <dgm:spPr/>
      <dgm:t>
        <a:bodyPr/>
        <a:lstStyle/>
        <a:p>
          <a:endParaRPr lang="bg-BG"/>
        </a:p>
      </dgm:t>
    </dgm:pt>
    <dgm:pt modelId="{8733DD26-1643-4F61-A49D-1E5A5D6D8E65}">
      <dgm:prSet phldrT="[Text]" custT="1"/>
      <dgm:spPr/>
      <dgm:t>
        <a:bodyPr/>
        <a:lstStyle/>
        <a:p>
          <a:r>
            <a:rPr lang="bg-BG" sz="3200" b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Минимален размер на БФП –  200 000 лв. </a:t>
          </a:r>
          <a:endParaRPr lang="bg-BG" sz="3200" dirty="0"/>
        </a:p>
      </dgm:t>
    </dgm:pt>
    <dgm:pt modelId="{D6A550E6-15CE-4832-9D44-9369600C237C}" type="parTrans" cxnId="{0BE72F51-4F2F-4904-93A4-100CF3BACFBD}">
      <dgm:prSet/>
      <dgm:spPr/>
      <dgm:t>
        <a:bodyPr/>
        <a:lstStyle/>
        <a:p>
          <a:endParaRPr lang="bg-BG"/>
        </a:p>
      </dgm:t>
    </dgm:pt>
    <dgm:pt modelId="{3D4077FD-FE09-49F5-A086-3C8EA5E28DED}" type="sibTrans" cxnId="{0BE72F51-4F2F-4904-93A4-100CF3BACFBD}">
      <dgm:prSet/>
      <dgm:spPr/>
      <dgm:t>
        <a:bodyPr/>
        <a:lstStyle/>
        <a:p>
          <a:endParaRPr lang="bg-BG"/>
        </a:p>
      </dgm:t>
    </dgm:pt>
    <dgm:pt modelId="{2EC27BC6-F520-4E32-935A-A5B7FD6814D5}" type="pres">
      <dgm:prSet presAssocID="{91732EEE-91A8-4FAF-B89F-4F10085F22FB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D18477BF-082C-4E93-A3A9-DED7A277A30E}" type="pres">
      <dgm:prSet presAssocID="{30A43B53-69A3-4EA5-9B12-6B413B72DFFE}" presName="upArrow" presStyleLbl="node1" presStyleIdx="0" presStyleCnt="2"/>
      <dgm:spPr/>
    </dgm:pt>
    <dgm:pt modelId="{170D1B81-ED88-43A9-B3DD-82E1F3759919}" type="pres">
      <dgm:prSet presAssocID="{30A43B53-69A3-4EA5-9B12-6B413B72DFFE}" presName="upArrowText" presStyleLbl="revTx" presStyleIdx="0" presStyleCnt="2" custScaleY="208333">
        <dgm:presLayoutVars>
          <dgm:chMax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67765BF2-5A7D-49C0-B679-0BD8896640DB}" type="pres">
      <dgm:prSet presAssocID="{8733DD26-1643-4F61-A49D-1E5A5D6D8E65}" presName="downArrow" presStyleLbl="node1" presStyleIdx="1" presStyleCnt="2"/>
      <dgm:spPr/>
    </dgm:pt>
    <dgm:pt modelId="{C6859964-96A6-4E43-AA24-D24213F07883}" type="pres">
      <dgm:prSet presAssocID="{8733DD26-1643-4F61-A49D-1E5A5D6D8E65}" presName="downArrowText" presStyleLbl="revTx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0BE72F51-4F2F-4904-93A4-100CF3BACFBD}" srcId="{91732EEE-91A8-4FAF-B89F-4F10085F22FB}" destId="{8733DD26-1643-4F61-A49D-1E5A5D6D8E65}" srcOrd="1" destOrd="0" parTransId="{D6A550E6-15CE-4832-9D44-9369600C237C}" sibTransId="{3D4077FD-FE09-49F5-A086-3C8EA5E28DED}"/>
    <dgm:cxn modelId="{80387017-CE08-4183-9054-768DB1B5056F}" srcId="{91732EEE-91A8-4FAF-B89F-4F10085F22FB}" destId="{30A43B53-69A3-4EA5-9B12-6B413B72DFFE}" srcOrd="0" destOrd="0" parTransId="{F1CB74B3-FF97-4E1F-9E88-3B6B215E937B}" sibTransId="{A7CF280B-9839-4F82-8118-9D823CAA0F7A}"/>
    <dgm:cxn modelId="{6CE24262-5D1D-472A-8B5E-D71BD0FC48E5}" type="presOf" srcId="{8733DD26-1643-4F61-A49D-1E5A5D6D8E65}" destId="{C6859964-96A6-4E43-AA24-D24213F07883}" srcOrd="0" destOrd="0" presId="urn:microsoft.com/office/officeart/2005/8/layout/arrow4"/>
    <dgm:cxn modelId="{EFA84CBF-1D50-4E78-87BC-4AD4E40E0F77}" type="presOf" srcId="{30A43B53-69A3-4EA5-9B12-6B413B72DFFE}" destId="{170D1B81-ED88-43A9-B3DD-82E1F3759919}" srcOrd="0" destOrd="0" presId="urn:microsoft.com/office/officeart/2005/8/layout/arrow4"/>
    <dgm:cxn modelId="{3AACE81B-291D-40C9-9CEA-B7738A10557B}" type="presOf" srcId="{91732EEE-91A8-4FAF-B89F-4F10085F22FB}" destId="{2EC27BC6-F520-4E32-935A-A5B7FD6814D5}" srcOrd="0" destOrd="0" presId="urn:microsoft.com/office/officeart/2005/8/layout/arrow4"/>
    <dgm:cxn modelId="{17A6878E-2D20-44E4-9528-3F2AF9982D19}" type="presParOf" srcId="{2EC27BC6-F520-4E32-935A-A5B7FD6814D5}" destId="{D18477BF-082C-4E93-A3A9-DED7A277A30E}" srcOrd="0" destOrd="0" presId="urn:microsoft.com/office/officeart/2005/8/layout/arrow4"/>
    <dgm:cxn modelId="{680B0877-EF6C-438D-9D95-CB155DDA6901}" type="presParOf" srcId="{2EC27BC6-F520-4E32-935A-A5B7FD6814D5}" destId="{170D1B81-ED88-43A9-B3DD-82E1F3759919}" srcOrd="1" destOrd="0" presId="urn:microsoft.com/office/officeart/2005/8/layout/arrow4"/>
    <dgm:cxn modelId="{DE5D73A2-BB87-437E-B289-A061E68BAAA5}" type="presParOf" srcId="{2EC27BC6-F520-4E32-935A-A5B7FD6814D5}" destId="{67765BF2-5A7D-49C0-B679-0BD8896640DB}" srcOrd="2" destOrd="0" presId="urn:microsoft.com/office/officeart/2005/8/layout/arrow4"/>
    <dgm:cxn modelId="{8B4F8E77-62CC-45A8-8DFE-B1B1660517A8}" type="presParOf" srcId="{2EC27BC6-F520-4E32-935A-A5B7FD6814D5}" destId="{C6859964-96A6-4E43-AA24-D24213F07883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60E4408-43F8-4605-A566-AE5BC81BE0C2}" type="doc">
      <dgm:prSet loTypeId="urn:microsoft.com/office/officeart/2005/8/layout/hierarchy3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0B40A90E-559D-41CA-B4CC-D024911ED949}">
      <dgm:prSet phldrT="[Text]" custT="1"/>
      <dgm:spPr>
        <a:gradFill flip="none" rotWithShape="0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bg-BG" sz="2800" b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Допустими </a:t>
          </a:r>
        </a:p>
        <a:p>
          <a:r>
            <a:rPr lang="bg-BG" sz="2800" b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кандидати:</a:t>
          </a:r>
          <a:endParaRPr lang="bg-BG" sz="2800" b="1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gm:t>
    </dgm:pt>
    <dgm:pt modelId="{1942FA4F-37B5-4B92-BB1F-C8D4800FD625}" type="parTrans" cxnId="{5ACEC0B1-6715-4144-8830-B83612813BB5}">
      <dgm:prSet/>
      <dgm:spPr/>
      <dgm:t>
        <a:bodyPr/>
        <a:lstStyle/>
        <a:p>
          <a:endParaRPr lang="bg-BG"/>
        </a:p>
      </dgm:t>
    </dgm:pt>
    <dgm:pt modelId="{24EF1657-345A-48EA-A085-FED6BC6B1A7C}" type="sibTrans" cxnId="{5ACEC0B1-6715-4144-8830-B83612813BB5}">
      <dgm:prSet/>
      <dgm:spPr/>
      <dgm:t>
        <a:bodyPr/>
        <a:lstStyle/>
        <a:p>
          <a:endParaRPr lang="bg-BG"/>
        </a:p>
      </dgm:t>
    </dgm:pt>
    <dgm:pt modelId="{68BF2F2A-E235-4B47-9B6E-0F41F9E04E7C}">
      <dgm:prSet phldrT="[Text]" custT="1"/>
      <dgm:spPr>
        <a:pattFill prst="pct90">
          <a:fgClr>
            <a:srgbClr val="CCECFF"/>
          </a:fgClr>
          <a:bgClr>
            <a:schemeClr val="bg1"/>
          </a:bgClr>
        </a:pattFill>
      </dgm:spPr>
      <dgm:t>
        <a:bodyPr/>
        <a:lstStyle/>
        <a:p>
          <a:r>
            <a:rPr lang="bg-BG" sz="2800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 Black" panose="020B0A04020102020204" pitchFamily="34" charset="0"/>
            </a:rPr>
            <a:t>Професионални гимназии</a:t>
          </a:r>
          <a:endParaRPr lang="bg-BG" sz="2800" b="1" cap="none" spc="0" dirty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  <a:latin typeface="Arial Black" panose="020B0A04020102020204" pitchFamily="34" charset="0"/>
          </a:endParaRPr>
        </a:p>
      </dgm:t>
    </dgm:pt>
    <dgm:pt modelId="{59390963-8137-4426-9F52-B91BDBDDFD96}" type="parTrans" cxnId="{2B0D1199-BE95-4C97-A4AE-0A102991B063}">
      <dgm:prSet/>
      <dgm:spPr/>
      <dgm:t>
        <a:bodyPr/>
        <a:lstStyle/>
        <a:p>
          <a:endParaRPr lang="bg-BG"/>
        </a:p>
      </dgm:t>
    </dgm:pt>
    <dgm:pt modelId="{55BB3671-3BE8-4F36-B53E-9D18662D759F}" type="sibTrans" cxnId="{2B0D1199-BE95-4C97-A4AE-0A102991B063}">
      <dgm:prSet/>
      <dgm:spPr/>
      <dgm:t>
        <a:bodyPr/>
        <a:lstStyle/>
        <a:p>
          <a:endParaRPr lang="bg-BG"/>
        </a:p>
      </dgm:t>
    </dgm:pt>
    <dgm:pt modelId="{A5E80DD8-6DA4-49C4-9323-E959FC94BEAB}">
      <dgm:prSet phldrT="[Text]" custT="1"/>
      <dgm:spPr>
        <a:gradFill flip="none" rotWithShape="0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bg-BG" sz="2800" b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Допустими </a:t>
          </a:r>
        </a:p>
        <a:p>
          <a:r>
            <a:rPr lang="bg-BG" sz="2800" b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партньори:</a:t>
          </a:r>
          <a:endParaRPr lang="bg-BG" sz="2800" b="1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gm:t>
    </dgm:pt>
    <dgm:pt modelId="{8DD64BC5-6387-4763-BBFD-25AE6808C6F1}" type="parTrans" cxnId="{D34AF4A9-B3C7-401B-9DEF-C10D4453CCA4}">
      <dgm:prSet/>
      <dgm:spPr/>
      <dgm:t>
        <a:bodyPr/>
        <a:lstStyle/>
        <a:p>
          <a:endParaRPr lang="bg-BG"/>
        </a:p>
      </dgm:t>
    </dgm:pt>
    <dgm:pt modelId="{F35FF5F4-78B9-421B-B158-43B676F1C07C}" type="sibTrans" cxnId="{D34AF4A9-B3C7-401B-9DEF-C10D4453CCA4}">
      <dgm:prSet/>
      <dgm:spPr/>
      <dgm:t>
        <a:bodyPr/>
        <a:lstStyle/>
        <a:p>
          <a:endParaRPr lang="bg-BG"/>
        </a:p>
      </dgm:t>
    </dgm:pt>
    <dgm:pt modelId="{124AB8D2-F93A-4C93-A456-074C2D69E265}">
      <dgm:prSet phldrT="[Text]" custT="1"/>
      <dgm:spPr>
        <a:pattFill prst="pct90">
          <a:fgClr>
            <a:srgbClr val="CCECFF"/>
          </a:fgClr>
          <a:bgClr>
            <a:schemeClr val="bg1"/>
          </a:bgClr>
        </a:pattFill>
      </dgm:spPr>
      <dgm:t>
        <a:bodyPr/>
        <a:lstStyle/>
        <a:p>
          <a:r>
            <a:rPr lang="bg-BG" sz="2800" b="1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Работодатели </a:t>
          </a:r>
          <a:endParaRPr lang="bg-BG" sz="2800" b="1" cap="none" spc="0" dirty="0">
            <a:ln w="6600">
              <a:solidFill>
                <a:schemeClr val="accent2"/>
              </a:solidFill>
              <a:prstDash val="solid"/>
            </a:ln>
            <a:solidFill>
              <a:srgbClr val="FFFFFF"/>
            </a:solidFill>
            <a:effectLst>
              <a:outerShdw dist="38100" dir="2700000" algn="tl" rotWithShape="0">
                <a:schemeClr val="accent2"/>
              </a:outerShdw>
            </a:effectLst>
            <a:latin typeface="Arial Black" panose="020B0A04020102020204" pitchFamily="34" charset="0"/>
          </a:endParaRPr>
        </a:p>
      </dgm:t>
    </dgm:pt>
    <dgm:pt modelId="{41429B3C-A107-4A2D-B11C-913FF851CC0A}" type="parTrans" cxnId="{6C2D731D-CA26-4EFC-95F5-709A1E6D7BF2}">
      <dgm:prSet/>
      <dgm:spPr/>
      <dgm:t>
        <a:bodyPr/>
        <a:lstStyle/>
        <a:p>
          <a:endParaRPr lang="bg-BG"/>
        </a:p>
      </dgm:t>
    </dgm:pt>
    <dgm:pt modelId="{360BBADF-298F-49C9-B45C-1369A8023240}" type="sibTrans" cxnId="{6C2D731D-CA26-4EFC-95F5-709A1E6D7BF2}">
      <dgm:prSet/>
      <dgm:spPr/>
      <dgm:t>
        <a:bodyPr/>
        <a:lstStyle/>
        <a:p>
          <a:endParaRPr lang="bg-BG"/>
        </a:p>
      </dgm:t>
    </dgm:pt>
    <dgm:pt modelId="{057247A7-63C3-4DCE-8536-FBDE3152EFBE}" type="pres">
      <dgm:prSet presAssocID="{260E4408-43F8-4605-A566-AE5BC81BE0C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CF7DE275-9C11-4031-9461-C0D20A1FC8C1}" type="pres">
      <dgm:prSet presAssocID="{0B40A90E-559D-41CA-B4CC-D024911ED949}" presName="root" presStyleCnt="0"/>
      <dgm:spPr/>
    </dgm:pt>
    <dgm:pt modelId="{0AD8330B-5ADA-47B4-8723-70FF07A419DF}" type="pres">
      <dgm:prSet presAssocID="{0B40A90E-559D-41CA-B4CC-D024911ED949}" presName="rootComposite" presStyleCnt="0"/>
      <dgm:spPr/>
    </dgm:pt>
    <dgm:pt modelId="{06974584-1F5D-4CA3-A139-0DF97A9C8F52}" type="pres">
      <dgm:prSet presAssocID="{0B40A90E-559D-41CA-B4CC-D024911ED949}" presName="rootText" presStyleLbl="node1" presStyleIdx="0" presStyleCnt="2"/>
      <dgm:spPr/>
      <dgm:t>
        <a:bodyPr/>
        <a:lstStyle/>
        <a:p>
          <a:endParaRPr lang="bg-BG"/>
        </a:p>
      </dgm:t>
    </dgm:pt>
    <dgm:pt modelId="{EAD13C85-9FC3-4B8A-B2C9-C87A045704FB}" type="pres">
      <dgm:prSet presAssocID="{0B40A90E-559D-41CA-B4CC-D024911ED949}" presName="rootConnector" presStyleLbl="node1" presStyleIdx="0" presStyleCnt="2"/>
      <dgm:spPr/>
      <dgm:t>
        <a:bodyPr/>
        <a:lstStyle/>
        <a:p>
          <a:endParaRPr lang="bg-BG"/>
        </a:p>
      </dgm:t>
    </dgm:pt>
    <dgm:pt modelId="{C4375B10-49BB-4024-8537-06269E7BFBF6}" type="pres">
      <dgm:prSet presAssocID="{0B40A90E-559D-41CA-B4CC-D024911ED949}" presName="childShape" presStyleCnt="0"/>
      <dgm:spPr/>
    </dgm:pt>
    <dgm:pt modelId="{3380C355-5907-4C78-AC06-CAAF5801DF94}" type="pres">
      <dgm:prSet presAssocID="{59390963-8137-4426-9F52-B91BDBDDFD96}" presName="Name13" presStyleLbl="parChTrans1D2" presStyleIdx="0" presStyleCnt="2"/>
      <dgm:spPr/>
      <dgm:t>
        <a:bodyPr/>
        <a:lstStyle/>
        <a:p>
          <a:endParaRPr lang="bg-BG"/>
        </a:p>
      </dgm:t>
    </dgm:pt>
    <dgm:pt modelId="{4417CBF5-F66B-4484-8B70-60AEA04F2C9C}" type="pres">
      <dgm:prSet presAssocID="{68BF2F2A-E235-4B47-9B6E-0F41F9E04E7C}" presName="childText" presStyleLbl="bgAcc1" presStyleIdx="0" presStyleCnt="2" custScaleX="106603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160FEDAC-058B-4157-AF50-28D1F662CA99}" type="pres">
      <dgm:prSet presAssocID="{A5E80DD8-6DA4-49C4-9323-E959FC94BEAB}" presName="root" presStyleCnt="0"/>
      <dgm:spPr/>
    </dgm:pt>
    <dgm:pt modelId="{BA95308A-0799-42DA-9425-B3C7A2E9F36E}" type="pres">
      <dgm:prSet presAssocID="{A5E80DD8-6DA4-49C4-9323-E959FC94BEAB}" presName="rootComposite" presStyleCnt="0"/>
      <dgm:spPr/>
    </dgm:pt>
    <dgm:pt modelId="{BFA84F26-9C4F-41C6-9E91-519A181E44C1}" type="pres">
      <dgm:prSet presAssocID="{A5E80DD8-6DA4-49C4-9323-E959FC94BEAB}" presName="rootText" presStyleLbl="node1" presStyleIdx="1" presStyleCnt="2" custLinFactNeighborX="-4836" custLinFactNeighborY="-7264"/>
      <dgm:spPr/>
      <dgm:t>
        <a:bodyPr/>
        <a:lstStyle/>
        <a:p>
          <a:endParaRPr lang="bg-BG"/>
        </a:p>
      </dgm:t>
    </dgm:pt>
    <dgm:pt modelId="{861927B9-C4BB-49C0-8BAF-C4ABB83F26A8}" type="pres">
      <dgm:prSet presAssocID="{A5E80DD8-6DA4-49C4-9323-E959FC94BEAB}" presName="rootConnector" presStyleLbl="node1" presStyleIdx="1" presStyleCnt="2"/>
      <dgm:spPr/>
      <dgm:t>
        <a:bodyPr/>
        <a:lstStyle/>
        <a:p>
          <a:endParaRPr lang="bg-BG"/>
        </a:p>
      </dgm:t>
    </dgm:pt>
    <dgm:pt modelId="{159F0723-3161-4E25-9A5E-313CD3124C42}" type="pres">
      <dgm:prSet presAssocID="{A5E80DD8-6DA4-49C4-9323-E959FC94BEAB}" presName="childShape" presStyleCnt="0"/>
      <dgm:spPr/>
    </dgm:pt>
    <dgm:pt modelId="{C30C3457-9B52-43C9-829D-E5EF2515E73E}" type="pres">
      <dgm:prSet presAssocID="{41429B3C-A107-4A2D-B11C-913FF851CC0A}" presName="Name13" presStyleLbl="parChTrans1D2" presStyleIdx="1" presStyleCnt="2"/>
      <dgm:spPr/>
      <dgm:t>
        <a:bodyPr/>
        <a:lstStyle/>
        <a:p>
          <a:endParaRPr lang="bg-BG"/>
        </a:p>
      </dgm:t>
    </dgm:pt>
    <dgm:pt modelId="{16EF4569-1D2E-4B32-A755-1A1062742B12}" type="pres">
      <dgm:prSet presAssocID="{124AB8D2-F93A-4C93-A456-074C2D69E265}" presName="childTex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24E8CA65-C4A3-4749-A70E-20C9D92184CD}" type="presOf" srcId="{A5E80DD8-6DA4-49C4-9323-E959FC94BEAB}" destId="{861927B9-C4BB-49C0-8BAF-C4ABB83F26A8}" srcOrd="1" destOrd="0" presId="urn:microsoft.com/office/officeart/2005/8/layout/hierarchy3"/>
    <dgm:cxn modelId="{56FEB202-6B7E-42B3-978A-E82403711B80}" type="presOf" srcId="{0B40A90E-559D-41CA-B4CC-D024911ED949}" destId="{06974584-1F5D-4CA3-A139-0DF97A9C8F52}" srcOrd="0" destOrd="0" presId="urn:microsoft.com/office/officeart/2005/8/layout/hierarchy3"/>
    <dgm:cxn modelId="{6C2D731D-CA26-4EFC-95F5-709A1E6D7BF2}" srcId="{A5E80DD8-6DA4-49C4-9323-E959FC94BEAB}" destId="{124AB8D2-F93A-4C93-A456-074C2D69E265}" srcOrd="0" destOrd="0" parTransId="{41429B3C-A107-4A2D-B11C-913FF851CC0A}" sibTransId="{360BBADF-298F-49C9-B45C-1369A8023240}"/>
    <dgm:cxn modelId="{3326A035-4A33-41C2-90D0-4BD7CC160E63}" type="presOf" srcId="{68BF2F2A-E235-4B47-9B6E-0F41F9E04E7C}" destId="{4417CBF5-F66B-4484-8B70-60AEA04F2C9C}" srcOrd="0" destOrd="0" presId="urn:microsoft.com/office/officeart/2005/8/layout/hierarchy3"/>
    <dgm:cxn modelId="{2B0D1199-BE95-4C97-A4AE-0A102991B063}" srcId="{0B40A90E-559D-41CA-B4CC-D024911ED949}" destId="{68BF2F2A-E235-4B47-9B6E-0F41F9E04E7C}" srcOrd="0" destOrd="0" parTransId="{59390963-8137-4426-9F52-B91BDBDDFD96}" sibTransId="{55BB3671-3BE8-4F36-B53E-9D18662D759F}"/>
    <dgm:cxn modelId="{952EDDDD-715A-4936-A38C-52A374AF93B1}" type="presOf" srcId="{59390963-8137-4426-9F52-B91BDBDDFD96}" destId="{3380C355-5907-4C78-AC06-CAAF5801DF94}" srcOrd="0" destOrd="0" presId="urn:microsoft.com/office/officeart/2005/8/layout/hierarchy3"/>
    <dgm:cxn modelId="{227D7F27-7D16-4CF1-8E74-06558FB54226}" type="presOf" srcId="{41429B3C-A107-4A2D-B11C-913FF851CC0A}" destId="{C30C3457-9B52-43C9-829D-E5EF2515E73E}" srcOrd="0" destOrd="0" presId="urn:microsoft.com/office/officeart/2005/8/layout/hierarchy3"/>
    <dgm:cxn modelId="{D34AF4A9-B3C7-401B-9DEF-C10D4453CCA4}" srcId="{260E4408-43F8-4605-A566-AE5BC81BE0C2}" destId="{A5E80DD8-6DA4-49C4-9323-E959FC94BEAB}" srcOrd="1" destOrd="0" parTransId="{8DD64BC5-6387-4763-BBFD-25AE6808C6F1}" sibTransId="{F35FF5F4-78B9-421B-B158-43B676F1C07C}"/>
    <dgm:cxn modelId="{9D53FF1D-DD92-42FE-9E3B-56B25AE99E31}" type="presOf" srcId="{0B40A90E-559D-41CA-B4CC-D024911ED949}" destId="{EAD13C85-9FC3-4B8A-B2C9-C87A045704FB}" srcOrd="1" destOrd="0" presId="urn:microsoft.com/office/officeart/2005/8/layout/hierarchy3"/>
    <dgm:cxn modelId="{5ACEC0B1-6715-4144-8830-B83612813BB5}" srcId="{260E4408-43F8-4605-A566-AE5BC81BE0C2}" destId="{0B40A90E-559D-41CA-B4CC-D024911ED949}" srcOrd="0" destOrd="0" parTransId="{1942FA4F-37B5-4B92-BB1F-C8D4800FD625}" sibTransId="{24EF1657-345A-48EA-A085-FED6BC6B1A7C}"/>
    <dgm:cxn modelId="{4B43C12A-CE80-488E-99C5-92A2EBDA59D0}" type="presOf" srcId="{124AB8D2-F93A-4C93-A456-074C2D69E265}" destId="{16EF4569-1D2E-4B32-A755-1A1062742B12}" srcOrd="0" destOrd="0" presId="urn:microsoft.com/office/officeart/2005/8/layout/hierarchy3"/>
    <dgm:cxn modelId="{A43AA21D-2B45-4C58-9A96-ECC38E4CCC22}" type="presOf" srcId="{260E4408-43F8-4605-A566-AE5BC81BE0C2}" destId="{057247A7-63C3-4DCE-8536-FBDE3152EFBE}" srcOrd="0" destOrd="0" presId="urn:microsoft.com/office/officeart/2005/8/layout/hierarchy3"/>
    <dgm:cxn modelId="{4D4DA4E0-29B2-4E19-822C-D02DA103AA85}" type="presOf" srcId="{A5E80DD8-6DA4-49C4-9323-E959FC94BEAB}" destId="{BFA84F26-9C4F-41C6-9E91-519A181E44C1}" srcOrd="0" destOrd="0" presId="urn:microsoft.com/office/officeart/2005/8/layout/hierarchy3"/>
    <dgm:cxn modelId="{0263685B-81EC-460F-9CC4-8FACB8A2354F}" type="presParOf" srcId="{057247A7-63C3-4DCE-8536-FBDE3152EFBE}" destId="{CF7DE275-9C11-4031-9461-C0D20A1FC8C1}" srcOrd="0" destOrd="0" presId="urn:microsoft.com/office/officeart/2005/8/layout/hierarchy3"/>
    <dgm:cxn modelId="{4C018132-EC94-4AE4-8337-6BD7A3C9EB2F}" type="presParOf" srcId="{CF7DE275-9C11-4031-9461-C0D20A1FC8C1}" destId="{0AD8330B-5ADA-47B4-8723-70FF07A419DF}" srcOrd="0" destOrd="0" presId="urn:microsoft.com/office/officeart/2005/8/layout/hierarchy3"/>
    <dgm:cxn modelId="{B13A3D02-6140-4587-B130-EA3F3543BAE5}" type="presParOf" srcId="{0AD8330B-5ADA-47B4-8723-70FF07A419DF}" destId="{06974584-1F5D-4CA3-A139-0DF97A9C8F52}" srcOrd="0" destOrd="0" presId="urn:microsoft.com/office/officeart/2005/8/layout/hierarchy3"/>
    <dgm:cxn modelId="{18AEBB1A-28B6-4BBE-9D8F-558C33871660}" type="presParOf" srcId="{0AD8330B-5ADA-47B4-8723-70FF07A419DF}" destId="{EAD13C85-9FC3-4B8A-B2C9-C87A045704FB}" srcOrd="1" destOrd="0" presId="urn:microsoft.com/office/officeart/2005/8/layout/hierarchy3"/>
    <dgm:cxn modelId="{F17BCCE9-E7EB-4EBD-89D5-58CBB43B1EA4}" type="presParOf" srcId="{CF7DE275-9C11-4031-9461-C0D20A1FC8C1}" destId="{C4375B10-49BB-4024-8537-06269E7BFBF6}" srcOrd="1" destOrd="0" presId="urn:microsoft.com/office/officeart/2005/8/layout/hierarchy3"/>
    <dgm:cxn modelId="{953BDA20-1954-4B4E-8AB9-B98A061464FF}" type="presParOf" srcId="{C4375B10-49BB-4024-8537-06269E7BFBF6}" destId="{3380C355-5907-4C78-AC06-CAAF5801DF94}" srcOrd="0" destOrd="0" presId="urn:microsoft.com/office/officeart/2005/8/layout/hierarchy3"/>
    <dgm:cxn modelId="{D2F3C0F9-F2A2-423D-A157-84AE500307A7}" type="presParOf" srcId="{C4375B10-49BB-4024-8537-06269E7BFBF6}" destId="{4417CBF5-F66B-4484-8B70-60AEA04F2C9C}" srcOrd="1" destOrd="0" presId="urn:microsoft.com/office/officeart/2005/8/layout/hierarchy3"/>
    <dgm:cxn modelId="{E0A44DE6-F1B9-4297-BD94-BCCF7B275807}" type="presParOf" srcId="{057247A7-63C3-4DCE-8536-FBDE3152EFBE}" destId="{160FEDAC-058B-4157-AF50-28D1F662CA99}" srcOrd="1" destOrd="0" presId="urn:microsoft.com/office/officeart/2005/8/layout/hierarchy3"/>
    <dgm:cxn modelId="{4E5285D2-23C2-4307-B041-C6C6B8606E1D}" type="presParOf" srcId="{160FEDAC-058B-4157-AF50-28D1F662CA99}" destId="{BA95308A-0799-42DA-9425-B3C7A2E9F36E}" srcOrd="0" destOrd="0" presId="urn:microsoft.com/office/officeart/2005/8/layout/hierarchy3"/>
    <dgm:cxn modelId="{752B0909-AB71-4E29-B657-96AFD4D3773F}" type="presParOf" srcId="{BA95308A-0799-42DA-9425-B3C7A2E9F36E}" destId="{BFA84F26-9C4F-41C6-9E91-519A181E44C1}" srcOrd="0" destOrd="0" presId="urn:microsoft.com/office/officeart/2005/8/layout/hierarchy3"/>
    <dgm:cxn modelId="{E83D537B-3D4E-46A5-8B71-FE59B6F7C49A}" type="presParOf" srcId="{BA95308A-0799-42DA-9425-B3C7A2E9F36E}" destId="{861927B9-C4BB-49C0-8BAF-C4ABB83F26A8}" srcOrd="1" destOrd="0" presId="urn:microsoft.com/office/officeart/2005/8/layout/hierarchy3"/>
    <dgm:cxn modelId="{31F7D3F4-A4B7-4427-A986-3A061ED443F1}" type="presParOf" srcId="{160FEDAC-058B-4157-AF50-28D1F662CA99}" destId="{159F0723-3161-4E25-9A5E-313CD3124C42}" srcOrd="1" destOrd="0" presId="urn:microsoft.com/office/officeart/2005/8/layout/hierarchy3"/>
    <dgm:cxn modelId="{0F4841A2-DE41-40EA-907D-0E739D8C8D80}" type="presParOf" srcId="{159F0723-3161-4E25-9A5E-313CD3124C42}" destId="{C30C3457-9B52-43C9-829D-E5EF2515E73E}" srcOrd="0" destOrd="0" presId="urn:microsoft.com/office/officeart/2005/8/layout/hierarchy3"/>
    <dgm:cxn modelId="{49B29C75-1423-4AE4-BAED-4A4052F6BBF2}" type="presParOf" srcId="{159F0723-3161-4E25-9A5E-313CD3124C42}" destId="{16EF4569-1D2E-4B32-A755-1A1062742B12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800E698-F7AC-4CBD-89A0-2D88D7D42805}" type="doc">
      <dgm:prSet loTypeId="urn:microsoft.com/office/officeart/2005/8/layout/hierarchy3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53BFF637-4F0A-4667-9F32-B148B52F34A6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solidFill>
            <a:srgbClr val="FF0000"/>
          </a:solidFill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bg-BG" sz="2400" b="1" i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2. ПРОФЕСИОНАЛНО ОБРАЗОВАНИЕ ЗА УС</a:t>
          </a:r>
          <a:r>
            <a:rPr lang="ru-RU" sz="2400" b="1" i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ПЕШНА РЕАЛИЗАЦИЯ НА ПАЗАРА НА ТРУДА НА РЕГИОНАЛНО НИВО</a:t>
          </a:r>
          <a:endParaRPr lang="bg-BG" sz="2400" b="1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gm:t>
    </dgm:pt>
    <dgm:pt modelId="{764EA2D8-7EAB-436F-847D-7F5F08BDFE95}" type="parTrans" cxnId="{41068C02-3B74-4D21-9E80-35EFDE57B30D}">
      <dgm:prSet/>
      <dgm:spPr/>
      <dgm:t>
        <a:bodyPr/>
        <a:lstStyle/>
        <a:p>
          <a:endParaRPr lang="bg-BG"/>
        </a:p>
      </dgm:t>
    </dgm:pt>
    <dgm:pt modelId="{98405E45-D450-4ADE-B946-2ADBF6D8CD3A}" type="sibTrans" cxnId="{41068C02-3B74-4D21-9E80-35EFDE57B30D}">
      <dgm:prSet/>
      <dgm:spPr/>
      <dgm:t>
        <a:bodyPr/>
        <a:lstStyle/>
        <a:p>
          <a:endParaRPr lang="bg-BG"/>
        </a:p>
      </dgm:t>
    </dgm:pt>
    <dgm:pt modelId="{C0AA5201-14D1-4B3F-BBD0-9F4447495BB2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000" dirty="0" smtClean="0">
              <a:latin typeface="Arial Black" panose="020B0A04020102020204" pitchFamily="34" charset="0"/>
            </a:rPr>
            <a:t>Общ размер на БФП по процедурата (в лв.) – </a:t>
          </a:r>
        </a:p>
        <a:p>
          <a:pPr algn="ctr"/>
          <a:r>
            <a:rPr lang="bg-BG" sz="2000" b="1" i="0" dirty="0" smtClean="0">
              <a:latin typeface="Arial Black" panose="020B0A04020102020204" pitchFamily="34" charset="0"/>
            </a:rPr>
            <a:t>7 200 000 лв. (септември 2019 г.)</a:t>
          </a:r>
          <a:endParaRPr lang="bg-BG" sz="2000" i="0" dirty="0">
            <a:latin typeface="Arial Black" panose="020B0A04020102020204" pitchFamily="34" charset="0"/>
          </a:endParaRPr>
        </a:p>
      </dgm:t>
    </dgm:pt>
    <dgm:pt modelId="{F7F13201-8E77-4CAA-BA5D-A010E2690A51}" type="parTrans" cxnId="{6962BAEE-5D0D-4C38-8344-36113BE64AF0}">
      <dgm:prSet/>
      <dgm:spPr/>
      <dgm:t>
        <a:bodyPr/>
        <a:lstStyle/>
        <a:p>
          <a:endParaRPr lang="bg-BG"/>
        </a:p>
      </dgm:t>
    </dgm:pt>
    <dgm:pt modelId="{C2128D33-66D6-4A30-99A2-CF33E0E08A04}" type="sibTrans" cxnId="{6962BAEE-5D0D-4C38-8344-36113BE64AF0}">
      <dgm:prSet/>
      <dgm:spPr/>
      <dgm:t>
        <a:bodyPr/>
        <a:lstStyle/>
        <a:p>
          <a:endParaRPr lang="bg-BG"/>
        </a:p>
      </dgm:t>
    </dgm:pt>
    <dgm:pt modelId="{ADBB3F90-5590-4953-9762-2C69BEDBB2E6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000" dirty="0" smtClean="0">
              <a:latin typeface="Arial Black" panose="020B0A04020102020204" pitchFamily="34" charset="0"/>
            </a:rPr>
            <a:t>Предоставяне на БФП – </a:t>
          </a:r>
          <a:r>
            <a:rPr lang="ru-RU" sz="2000" dirty="0" smtClean="0">
              <a:latin typeface="Arial Black" panose="020B0A04020102020204" pitchFamily="34" charset="0"/>
            </a:rPr>
            <a:t>чрез подбор на </a:t>
          </a:r>
          <a:r>
            <a:rPr lang="ru-RU" sz="2000" dirty="0" err="1" smtClean="0">
              <a:latin typeface="Arial Black" panose="020B0A04020102020204" pitchFamily="34" charset="0"/>
            </a:rPr>
            <a:t>проектни</a:t>
          </a:r>
          <a:r>
            <a:rPr lang="ru-RU" sz="2000" dirty="0" smtClean="0">
              <a:latin typeface="Arial Black" panose="020B0A04020102020204" pitchFamily="34" charset="0"/>
            </a:rPr>
            <a:t> предложения по Раздел II, чл. 25, ал. 1, т. 1 от ЗУСЕСИФ и чл. 2, т. 1 от ПМС 162/05.07.2016 г.</a:t>
          </a:r>
          <a:endParaRPr lang="bg-BG" sz="2000" dirty="0">
            <a:latin typeface="Arial Black" panose="020B0A04020102020204" pitchFamily="34" charset="0"/>
          </a:endParaRPr>
        </a:p>
      </dgm:t>
    </dgm:pt>
    <dgm:pt modelId="{249A8937-BDA8-4C8E-884A-DE7692C7CC1A}" type="parTrans" cxnId="{86A2F72E-16D4-4F24-AA08-B62F8842CEF2}">
      <dgm:prSet/>
      <dgm:spPr/>
      <dgm:t>
        <a:bodyPr/>
        <a:lstStyle/>
        <a:p>
          <a:endParaRPr lang="bg-BG"/>
        </a:p>
      </dgm:t>
    </dgm:pt>
    <dgm:pt modelId="{35FD8979-691E-43FF-9699-5D706DBC53F9}" type="sibTrans" cxnId="{86A2F72E-16D4-4F24-AA08-B62F8842CEF2}">
      <dgm:prSet/>
      <dgm:spPr/>
      <dgm:t>
        <a:bodyPr/>
        <a:lstStyle/>
        <a:p>
          <a:endParaRPr lang="bg-BG"/>
        </a:p>
      </dgm:t>
    </dgm:pt>
    <dgm:pt modelId="{9B4F96B7-F457-4992-B962-76B4F2F16991}" type="pres">
      <dgm:prSet presAssocID="{0800E698-F7AC-4CBD-89A0-2D88D7D4280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1217F584-B9DF-434D-B499-918CE1F24511}" type="pres">
      <dgm:prSet presAssocID="{53BFF637-4F0A-4667-9F32-B148B52F34A6}" presName="root" presStyleCnt="0"/>
      <dgm:spPr/>
    </dgm:pt>
    <dgm:pt modelId="{7BC0273C-9F4C-459A-8D71-A063C1DF584D}" type="pres">
      <dgm:prSet presAssocID="{53BFF637-4F0A-4667-9F32-B148B52F34A6}" presName="rootComposite" presStyleCnt="0"/>
      <dgm:spPr/>
    </dgm:pt>
    <dgm:pt modelId="{B6602EC3-7ACD-4262-BE60-352CF4BAA8BE}" type="pres">
      <dgm:prSet presAssocID="{53BFF637-4F0A-4667-9F32-B148B52F34A6}" presName="rootText" presStyleLbl="node1" presStyleIdx="0" presStyleCnt="1" custScaleX="581818" custScaleY="161648" custLinFactNeighborX="0" custLinFactNeighborY="-5100"/>
      <dgm:spPr/>
      <dgm:t>
        <a:bodyPr/>
        <a:lstStyle/>
        <a:p>
          <a:endParaRPr lang="bg-BG"/>
        </a:p>
      </dgm:t>
    </dgm:pt>
    <dgm:pt modelId="{1C47121A-B70A-4C59-A18F-A6046581DAD7}" type="pres">
      <dgm:prSet presAssocID="{53BFF637-4F0A-4667-9F32-B148B52F34A6}" presName="rootConnector" presStyleLbl="node1" presStyleIdx="0" presStyleCnt="1"/>
      <dgm:spPr/>
      <dgm:t>
        <a:bodyPr/>
        <a:lstStyle/>
        <a:p>
          <a:endParaRPr lang="bg-BG"/>
        </a:p>
      </dgm:t>
    </dgm:pt>
    <dgm:pt modelId="{F9C6CEC4-D052-45AC-955C-D58AFCBCEFBD}" type="pres">
      <dgm:prSet presAssocID="{53BFF637-4F0A-4667-9F32-B148B52F34A6}" presName="childShape" presStyleCnt="0"/>
      <dgm:spPr/>
    </dgm:pt>
    <dgm:pt modelId="{6E49B2DB-09DE-4745-9F12-2192F3FB0454}" type="pres">
      <dgm:prSet presAssocID="{F7F13201-8E77-4CAA-BA5D-A010E2690A51}" presName="Name13" presStyleLbl="parChTrans1D2" presStyleIdx="0" presStyleCnt="2"/>
      <dgm:spPr/>
      <dgm:t>
        <a:bodyPr/>
        <a:lstStyle/>
        <a:p>
          <a:endParaRPr lang="bg-BG"/>
        </a:p>
      </dgm:t>
    </dgm:pt>
    <dgm:pt modelId="{C439BE26-E192-4E2C-8560-8ACF6C8461BD}" type="pres">
      <dgm:prSet presAssocID="{C0AA5201-14D1-4B3F-BBD0-9F4447495BB2}" presName="childText" presStyleLbl="bgAcc1" presStyleIdx="0" presStyleCnt="2" custScaleX="58092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23C9FB6-23B1-45C9-A23A-043EFAF1F328}" type="pres">
      <dgm:prSet presAssocID="{249A8937-BDA8-4C8E-884A-DE7692C7CC1A}" presName="Name13" presStyleLbl="parChTrans1D2" presStyleIdx="1" presStyleCnt="2"/>
      <dgm:spPr/>
      <dgm:t>
        <a:bodyPr/>
        <a:lstStyle/>
        <a:p>
          <a:endParaRPr lang="bg-BG"/>
        </a:p>
      </dgm:t>
    </dgm:pt>
    <dgm:pt modelId="{3FF40696-6D40-41E9-9BF3-A71592C82AA9}" type="pres">
      <dgm:prSet presAssocID="{ADBB3F90-5590-4953-9762-2C69BEDBB2E6}" presName="childText" presStyleLbl="bgAcc1" presStyleIdx="1" presStyleCnt="2" custScaleX="580585" custScaleY="126368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41068C02-3B74-4D21-9E80-35EFDE57B30D}" srcId="{0800E698-F7AC-4CBD-89A0-2D88D7D42805}" destId="{53BFF637-4F0A-4667-9F32-B148B52F34A6}" srcOrd="0" destOrd="0" parTransId="{764EA2D8-7EAB-436F-847D-7F5F08BDFE95}" sibTransId="{98405E45-D450-4ADE-B946-2ADBF6D8CD3A}"/>
    <dgm:cxn modelId="{880F6B2A-A7B2-4054-AA1C-DE35354F0C7E}" type="presOf" srcId="{ADBB3F90-5590-4953-9762-2C69BEDBB2E6}" destId="{3FF40696-6D40-41E9-9BF3-A71592C82AA9}" srcOrd="0" destOrd="0" presId="urn:microsoft.com/office/officeart/2005/8/layout/hierarchy3"/>
    <dgm:cxn modelId="{756B0763-694E-434C-8E88-7F65F2F5AE79}" type="presOf" srcId="{C0AA5201-14D1-4B3F-BBD0-9F4447495BB2}" destId="{C439BE26-E192-4E2C-8560-8ACF6C8461BD}" srcOrd="0" destOrd="0" presId="urn:microsoft.com/office/officeart/2005/8/layout/hierarchy3"/>
    <dgm:cxn modelId="{6962BAEE-5D0D-4C38-8344-36113BE64AF0}" srcId="{53BFF637-4F0A-4667-9F32-B148B52F34A6}" destId="{C0AA5201-14D1-4B3F-BBD0-9F4447495BB2}" srcOrd="0" destOrd="0" parTransId="{F7F13201-8E77-4CAA-BA5D-A010E2690A51}" sibTransId="{C2128D33-66D6-4A30-99A2-CF33E0E08A04}"/>
    <dgm:cxn modelId="{0723C141-E8CA-4F99-9D6C-09A9E6EFAB4D}" type="presOf" srcId="{53BFF637-4F0A-4667-9F32-B148B52F34A6}" destId="{1C47121A-B70A-4C59-A18F-A6046581DAD7}" srcOrd="1" destOrd="0" presId="urn:microsoft.com/office/officeart/2005/8/layout/hierarchy3"/>
    <dgm:cxn modelId="{33054D32-7F09-4EC9-8D38-3A887080367A}" type="presOf" srcId="{0800E698-F7AC-4CBD-89A0-2D88D7D42805}" destId="{9B4F96B7-F457-4992-B962-76B4F2F16991}" srcOrd="0" destOrd="0" presId="urn:microsoft.com/office/officeart/2005/8/layout/hierarchy3"/>
    <dgm:cxn modelId="{C47D1EA4-E08C-42DE-9BB5-A8AB36E28B17}" type="presOf" srcId="{53BFF637-4F0A-4667-9F32-B148B52F34A6}" destId="{B6602EC3-7ACD-4262-BE60-352CF4BAA8BE}" srcOrd="0" destOrd="0" presId="urn:microsoft.com/office/officeart/2005/8/layout/hierarchy3"/>
    <dgm:cxn modelId="{949E6863-FB64-4BC0-AB08-3E2A13FE9779}" type="presOf" srcId="{249A8937-BDA8-4C8E-884A-DE7692C7CC1A}" destId="{023C9FB6-23B1-45C9-A23A-043EFAF1F328}" srcOrd="0" destOrd="0" presId="urn:microsoft.com/office/officeart/2005/8/layout/hierarchy3"/>
    <dgm:cxn modelId="{86A2F72E-16D4-4F24-AA08-B62F8842CEF2}" srcId="{53BFF637-4F0A-4667-9F32-B148B52F34A6}" destId="{ADBB3F90-5590-4953-9762-2C69BEDBB2E6}" srcOrd="1" destOrd="0" parTransId="{249A8937-BDA8-4C8E-884A-DE7692C7CC1A}" sibTransId="{35FD8979-691E-43FF-9699-5D706DBC53F9}"/>
    <dgm:cxn modelId="{B36943C4-14CD-4D16-B315-E9708029699E}" type="presOf" srcId="{F7F13201-8E77-4CAA-BA5D-A010E2690A51}" destId="{6E49B2DB-09DE-4745-9F12-2192F3FB0454}" srcOrd="0" destOrd="0" presId="urn:microsoft.com/office/officeart/2005/8/layout/hierarchy3"/>
    <dgm:cxn modelId="{AFE73967-0EFD-441E-8EF3-DA40AC1FDFBC}" type="presParOf" srcId="{9B4F96B7-F457-4992-B962-76B4F2F16991}" destId="{1217F584-B9DF-434D-B499-918CE1F24511}" srcOrd="0" destOrd="0" presId="urn:microsoft.com/office/officeart/2005/8/layout/hierarchy3"/>
    <dgm:cxn modelId="{83751BB5-92F6-4630-95CC-870A98DAC182}" type="presParOf" srcId="{1217F584-B9DF-434D-B499-918CE1F24511}" destId="{7BC0273C-9F4C-459A-8D71-A063C1DF584D}" srcOrd="0" destOrd="0" presId="urn:microsoft.com/office/officeart/2005/8/layout/hierarchy3"/>
    <dgm:cxn modelId="{1C3B66E6-1CFE-4DC2-9A0E-D0F5C3847557}" type="presParOf" srcId="{7BC0273C-9F4C-459A-8D71-A063C1DF584D}" destId="{B6602EC3-7ACD-4262-BE60-352CF4BAA8BE}" srcOrd="0" destOrd="0" presId="urn:microsoft.com/office/officeart/2005/8/layout/hierarchy3"/>
    <dgm:cxn modelId="{3621E8E1-B4FD-4E23-B987-4936AA88355F}" type="presParOf" srcId="{7BC0273C-9F4C-459A-8D71-A063C1DF584D}" destId="{1C47121A-B70A-4C59-A18F-A6046581DAD7}" srcOrd="1" destOrd="0" presId="urn:microsoft.com/office/officeart/2005/8/layout/hierarchy3"/>
    <dgm:cxn modelId="{EAAC9284-FF7A-4565-8D90-AD6B95C14CC8}" type="presParOf" srcId="{1217F584-B9DF-434D-B499-918CE1F24511}" destId="{F9C6CEC4-D052-45AC-955C-D58AFCBCEFBD}" srcOrd="1" destOrd="0" presId="urn:microsoft.com/office/officeart/2005/8/layout/hierarchy3"/>
    <dgm:cxn modelId="{2FCA09A0-6368-441E-8CD7-7E34A06864EF}" type="presParOf" srcId="{F9C6CEC4-D052-45AC-955C-D58AFCBCEFBD}" destId="{6E49B2DB-09DE-4745-9F12-2192F3FB0454}" srcOrd="0" destOrd="0" presId="urn:microsoft.com/office/officeart/2005/8/layout/hierarchy3"/>
    <dgm:cxn modelId="{3F61A0B9-7ABE-4AEC-AEA9-8B7606EEECE5}" type="presParOf" srcId="{F9C6CEC4-D052-45AC-955C-D58AFCBCEFBD}" destId="{C439BE26-E192-4E2C-8560-8ACF6C8461BD}" srcOrd="1" destOrd="0" presId="urn:microsoft.com/office/officeart/2005/8/layout/hierarchy3"/>
    <dgm:cxn modelId="{E0AB6368-6168-4665-863E-6B9A2D0DC282}" type="presParOf" srcId="{F9C6CEC4-D052-45AC-955C-D58AFCBCEFBD}" destId="{023C9FB6-23B1-45C9-A23A-043EFAF1F328}" srcOrd="2" destOrd="0" presId="urn:microsoft.com/office/officeart/2005/8/layout/hierarchy3"/>
    <dgm:cxn modelId="{79C274D7-A0E3-442A-AD2C-AF9BFAFEE3A9}" type="presParOf" srcId="{F9C6CEC4-D052-45AC-955C-D58AFCBCEFBD}" destId="{3FF40696-6D40-41E9-9BF3-A71592C82AA9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800E698-F7AC-4CBD-89A0-2D88D7D42805}" type="doc">
      <dgm:prSet loTypeId="urn:microsoft.com/office/officeart/2005/8/layout/hierarchy3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53BFF637-4F0A-4667-9F32-B148B52F34A6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>
          <a:solidFill>
            <a:srgbClr val="FF0000"/>
          </a:solidFill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bg-BG" sz="2400" b="1" i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3. </a:t>
          </a:r>
          <a:r>
            <a:rPr lang="ru-RU" sz="2400" b="1" i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УСЪВЪРШЕНСТВАНЕ НА СИСТЕМАТА НА ВИСШЕТО ОБРАЗОВАНИЕ В СЪОТВЕТСТВИЕ С ИЗИСКВАНИЯТА НА ПАЗАРА НА ТРУДА</a:t>
          </a:r>
          <a:endParaRPr lang="bg-BG" sz="2400" b="1" i="1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gm:t>
    </dgm:pt>
    <dgm:pt modelId="{764EA2D8-7EAB-436F-847D-7F5F08BDFE95}" type="parTrans" cxnId="{41068C02-3B74-4D21-9E80-35EFDE57B30D}">
      <dgm:prSet/>
      <dgm:spPr/>
      <dgm:t>
        <a:bodyPr/>
        <a:lstStyle/>
        <a:p>
          <a:endParaRPr lang="bg-BG"/>
        </a:p>
      </dgm:t>
    </dgm:pt>
    <dgm:pt modelId="{98405E45-D450-4ADE-B946-2ADBF6D8CD3A}" type="sibTrans" cxnId="{41068C02-3B74-4D21-9E80-35EFDE57B30D}">
      <dgm:prSet/>
      <dgm:spPr/>
      <dgm:t>
        <a:bodyPr/>
        <a:lstStyle/>
        <a:p>
          <a:endParaRPr lang="bg-BG"/>
        </a:p>
      </dgm:t>
    </dgm:pt>
    <dgm:pt modelId="{C0AA5201-14D1-4B3F-BBD0-9F4447495BB2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000" dirty="0" smtClean="0">
              <a:latin typeface="Arial Black" panose="020B0A04020102020204" pitchFamily="34" charset="0"/>
            </a:rPr>
            <a:t>Общ размер на БФП по процедурата (в лв.) – </a:t>
          </a:r>
        </a:p>
        <a:p>
          <a:pPr algn="ctr"/>
          <a:r>
            <a:rPr lang="bg-BG" sz="2000" b="1" i="0" dirty="0" smtClean="0">
              <a:latin typeface="Arial Black" panose="020B0A04020102020204" pitchFamily="34" charset="0"/>
            </a:rPr>
            <a:t>30 000 000 лв. (октомври 2019 г.)</a:t>
          </a:r>
          <a:endParaRPr lang="bg-BG" sz="2000" i="0" dirty="0">
            <a:latin typeface="Arial Black" panose="020B0A04020102020204" pitchFamily="34" charset="0"/>
          </a:endParaRPr>
        </a:p>
      </dgm:t>
    </dgm:pt>
    <dgm:pt modelId="{F7F13201-8E77-4CAA-BA5D-A010E2690A51}" type="parTrans" cxnId="{6962BAEE-5D0D-4C38-8344-36113BE64AF0}">
      <dgm:prSet/>
      <dgm:spPr/>
      <dgm:t>
        <a:bodyPr/>
        <a:lstStyle/>
        <a:p>
          <a:endParaRPr lang="bg-BG"/>
        </a:p>
      </dgm:t>
    </dgm:pt>
    <dgm:pt modelId="{C2128D33-66D6-4A30-99A2-CF33E0E08A04}" type="sibTrans" cxnId="{6962BAEE-5D0D-4C38-8344-36113BE64AF0}">
      <dgm:prSet/>
      <dgm:spPr/>
      <dgm:t>
        <a:bodyPr/>
        <a:lstStyle/>
        <a:p>
          <a:endParaRPr lang="bg-BG"/>
        </a:p>
      </dgm:t>
    </dgm:pt>
    <dgm:pt modelId="{ADBB3F90-5590-4953-9762-2C69BEDBB2E6}">
      <dgm:prSet phldrT="[Text]" custT="1"/>
      <dgm:spPr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</dgm:spPr>
      <dgm:t>
        <a:bodyPr/>
        <a:lstStyle/>
        <a:p>
          <a:pPr algn="ctr"/>
          <a:r>
            <a:rPr lang="bg-BG" sz="2000" dirty="0" smtClean="0">
              <a:latin typeface="Arial Black" panose="020B0A04020102020204" pitchFamily="34" charset="0"/>
            </a:rPr>
            <a:t>Предоставяне на БФП – </a:t>
          </a:r>
          <a:r>
            <a:rPr lang="ru-RU" sz="2000" dirty="0" smtClean="0">
              <a:latin typeface="Arial Black" panose="020B0A04020102020204" pitchFamily="34" charset="0"/>
            </a:rPr>
            <a:t>чрез подбор на </a:t>
          </a:r>
          <a:r>
            <a:rPr lang="ru-RU" sz="2000" dirty="0" err="1" smtClean="0">
              <a:latin typeface="Arial Black" panose="020B0A04020102020204" pitchFamily="34" charset="0"/>
            </a:rPr>
            <a:t>проектни</a:t>
          </a:r>
          <a:r>
            <a:rPr lang="ru-RU" sz="2000" dirty="0" smtClean="0">
              <a:latin typeface="Arial Black" panose="020B0A04020102020204" pitchFamily="34" charset="0"/>
            </a:rPr>
            <a:t> предложения по Раздел II, чл. 25, ал. 1, т. 1 от ЗУСЕСИФ и чл. 2, т. 1 от ПМС 162/05.07.2016 г.</a:t>
          </a:r>
          <a:endParaRPr lang="bg-BG" sz="2000" dirty="0">
            <a:latin typeface="Arial Black" panose="020B0A04020102020204" pitchFamily="34" charset="0"/>
          </a:endParaRPr>
        </a:p>
      </dgm:t>
    </dgm:pt>
    <dgm:pt modelId="{249A8937-BDA8-4C8E-884A-DE7692C7CC1A}" type="parTrans" cxnId="{86A2F72E-16D4-4F24-AA08-B62F8842CEF2}">
      <dgm:prSet/>
      <dgm:spPr/>
      <dgm:t>
        <a:bodyPr/>
        <a:lstStyle/>
        <a:p>
          <a:endParaRPr lang="bg-BG"/>
        </a:p>
      </dgm:t>
    </dgm:pt>
    <dgm:pt modelId="{35FD8979-691E-43FF-9699-5D706DBC53F9}" type="sibTrans" cxnId="{86A2F72E-16D4-4F24-AA08-B62F8842CEF2}">
      <dgm:prSet/>
      <dgm:spPr/>
      <dgm:t>
        <a:bodyPr/>
        <a:lstStyle/>
        <a:p>
          <a:endParaRPr lang="bg-BG"/>
        </a:p>
      </dgm:t>
    </dgm:pt>
    <dgm:pt modelId="{9B4F96B7-F457-4992-B962-76B4F2F16991}" type="pres">
      <dgm:prSet presAssocID="{0800E698-F7AC-4CBD-89A0-2D88D7D4280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1217F584-B9DF-434D-B499-918CE1F24511}" type="pres">
      <dgm:prSet presAssocID="{53BFF637-4F0A-4667-9F32-B148B52F34A6}" presName="root" presStyleCnt="0"/>
      <dgm:spPr/>
    </dgm:pt>
    <dgm:pt modelId="{7BC0273C-9F4C-459A-8D71-A063C1DF584D}" type="pres">
      <dgm:prSet presAssocID="{53BFF637-4F0A-4667-9F32-B148B52F34A6}" presName="rootComposite" presStyleCnt="0"/>
      <dgm:spPr/>
    </dgm:pt>
    <dgm:pt modelId="{B6602EC3-7ACD-4262-BE60-352CF4BAA8BE}" type="pres">
      <dgm:prSet presAssocID="{53BFF637-4F0A-4667-9F32-B148B52F34A6}" presName="rootText" presStyleLbl="node1" presStyleIdx="0" presStyleCnt="1" custScaleX="581818" custScaleY="160846" custLinFactNeighborX="0" custLinFactNeighborY="-16158"/>
      <dgm:spPr/>
      <dgm:t>
        <a:bodyPr/>
        <a:lstStyle/>
        <a:p>
          <a:endParaRPr lang="bg-BG"/>
        </a:p>
      </dgm:t>
    </dgm:pt>
    <dgm:pt modelId="{1C47121A-B70A-4C59-A18F-A6046581DAD7}" type="pres">
      <dgm:prSet presAssocID="{53BFF637-4F0A-4667-9F32-B148B52F34A6}" presName="rootConnector" presStyleLbl="node1" presStyleIdx="0" presStyleCnt="1"/>
      <dgm:spPr/>
      <dgm:t>
        <a:bodyPr/>
        <a:lstStyle/>
        <a:p>
          <a:endParaRPr lang="bg-BG"/>
        </a:p>
      </dgm:t>
    </dgm:pt>
    <dgm:pt modelId="{F9C6CEC4-D052-45AC-955C-D58AFCBCEFBD}" type="pres">
      <dgm:prSet presAssocID="{53BFF637-4F0A-4667-9F32-B148B52F34A6}" presName="childShape" presStyleCnt="0"/>
      <dgm:spPr/>
    </dgm:pt>
    <dgm:pt modelId="{6E49B2DB-09DE-4745-9F12-2192F3FB0454}" type="pres">
      <dgm:prSet presAssocID="{F7F13201-8E77-4CAA-BA5D-A010E2690A51}" presName="Name13" presStyleLbl="parChTrans1D2" presStyleIdx="0" presStyleCnt="2"/>
      <dgm:spPr/>
      <dgm:t>
        <a:bodyPr/>
        <a:lstStyle/>
        <a:p>
          <a:endParaRPr lang="bg-BG"/>
        </a:p>
      </dgm:t>
    </dgm:pt>
    <dgm:pt modelId="{C439BE26-E192-4E2C-8560-8ACF6C8461BD}" type="pres">
      <dgm:prSet presAssocID="{C0AA5201-14D1-4B3F-BBD0-9F4447495BB2}" presName="childText" presStyleLbl="bgAcc1" presStyleIdx="0" presStyleCnt="2" custScaleX="58092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23C9FB6-23B1-45C9-A23A-043EFAF1F328}" type="pres">
      <dgm:prSet presAssocID="{249A8937-BDA8-4C8E-884A-DE7692C7CC1A}" presName="Name13" presStyleLbl="parChTrans1D2" presStyleIdx="1" presStyleCnt="2"/>
      <dgm:spPr/>
      <dgm:t>
        <a:bodyPr/>
        <a:lstStyle/>
        <a:p>
          <a:endParaRPr lang="bg-BG"/>
        </a:p>
      </dgm:t>
    </dgm:pt>
    <dgm:pt modelId="{3FF40696-6D40-41E9-9BF3-A71592C82AA9}" type="pres">
      <dgm:prSet presAssocID="{ADBB3F90-5590-4953-9762-2C69BEDBB2E6}" presName="childText" presStyleLbl="bgAcc1" presStyleIdx="1" presStyleCnt="2" custScaleX="580585" custScaleY="138689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182A8E5D-29AC-4C03-88EB-625D1A1772BC}" type="presOf" srcId="{53BFF637-4F0A-4667-9F32-B148B52F34A6}" destId="{B6602EC3-7ACD-4262-BE60-352CF4BAA8BE}" srcOrd="0" destOrd="0" presId="urn:microsoft.com/office/officeart/2005/8/layout/hierarchy3"/>
    <dgm:cxn modelId="{41068C02-3B74-4D21-9E80-35EFDE57B30D}" srcId="{0800E698-F7AC-4CBD-89A0-2D88D7D42805}" destId="{53BFF637-4F0A-4667-9F32-B148B52F34A6}" srcOrd="0" destOrd="0" parTransId="{764EA2D8-7EAB-436F-847D-7F5F08BDFE95}" sibTransId="{98405E45-D450-4ADE-B946-2ADBF6D8CD3A}"/>
    <dgm:cxn modelId="{6962BAEE-5D0D-4C38-8344-36113BE64AF0}" srcId="{53BFF637-4F0A-4667-9F32-B148B52F34A6}" destId="{C0AA5201-14D1-4B3F-BBD0-9F4447495BB2}" srcOrd="0" destOrd="0" parTransId="{F7F13201-8E77-4CAA-BA5D-A010E2690A51}" sibTransId="{C2128D33-66D6-4A30-99A2-CF33E0E08A04}"/>
    <dgm:cxn modelId="{EF532E96-8857-4DD5-8371-7F3ACF0F8B7A}" type="presOf" srcId="{0800E698-F7AC-4CBD-89A0-2D88D7D42805}" destId="{9B4F96B7-F457-4992-B962-76B4F2F16991}" srcOrd="0" destOrd="0" presId="urn:microsoft.com/office/officeart/2005/8/layout/hierarchy3"/>
    <dgm:cxn modelId="{1D4BB870-2948-41D4-8BBF-3EA5722E8565}" type="presOf" srcId="{C0AA5201-14D1-4B3F-BBD0-9F4447495BB2}" destId="{C439BE26-E192-4E2C-8560-8ACF6C8461BD}" srcOrd="0" destOrd="0" presId="urn:microsoft.com/office/officeart/2005/8/layout/hierarchy3"/>
    <dgm:cxn modelId="{86A2F72E-16D4-4F24-AA08-B62F8842CEF2}" srcId="{53BFF637-4F0A-4667-9F32-B148B52F34A6}" destId="{ADBB3F90-5590-4953-9762-2C69BEDBB2E6}" srcOrd="1" destOrd="0" parTransId="{249A8937-BDA8-4C8E-884A-DE7692C7CC1A}" sibTransId="{35FD8979-691E-43FF-9699-5D706DBC53F9}"/>
    <dgm:cxn modelId="{39820CFD-F9D0-425C-8300-06B64BF265A0}" type="presOf" srcId="{53BFF637-4F0A-4667-9F32-B148B52F34A6}" destId="{1C47121A-B70A-4C59-A18F-A6046581DAD7}" srcOrd="1" destOrd="0" presId="urn:microsoft.com/office/officeart/2005/8/layout/hierarchy3"/>
    <dgm:cxn modelId="{2008649E-48D7-445E-A4E7-501380FEBE0C}" type="presOf" srcId="{F7F13201-8E77-4CAA-BA5D-A010E2690A51}" destId="{6E49B2DB-09DE-4745-9F12-2192F3FB0454}" srcOrd="0" destOrd="0" presId="urn:microsoft.com/office/officeart/2005/8/layout/hierarchy3"/>
    <dgm:cxn modelId="{44D1F66B-A159-4F09-A1A1-2AE59677EF62}" type="presOf" srcId="{249A8937-BDA8-4C8E-884A-DE7692C7CC1A}" destId="{023C9FB6-23B1-45C9-A23A-043EFAF1F328}" srcOrd="0" destOrd="0" presId="urn:microsoft.com/office/officeart/2005/8/layout/hierarchy3"/>
    <dgm:cxn modelId="{737A6E84-7392-49FF-9F32-BA85372629F8}" type="presOf" srcId="{ADBB3F90-5590-4953-9762-2C69BEDBB2E6}" destId="{3FF40696-6D40-41E9-9BF3-A71592C82AA9}" srcOrd="0" destOrd="0" presId="urn:microsoft.com/office/officeart/2005/8/layout/hierarchy3"/>
    <dgm:cxn modelId="{9F8B9F61-C708-4C7C-9CB7-4BDFB7565C25}" type="presParOf" srcId="{9B4F96B7-F457-4992-B962-76B4F2F16991}" destId="{1217F584-B9DF-434D-B499-918CE1F24511}" srcOrd="0" destOrd="0" presId="urn:microsoft.com/office/officeart/2005/8/layout/hierarchy3"/>
    <dgm:cxn modelId="{86E68106-8C5F-4909-A74B-F366C360F760}" type="presParOf" srcId="{1217F584-B9DF-434D-B499-918CE1F24511}" destId="{7BC0273C-9F4C-459A-8D71-A063C1DF584D}" srcOrd="0" destOrd="0" presId="urn:microsoft.com/office/officeart/2005/8/layout/hierarchy3"/>
    <dgm:cxn modelId="{5EC400F0-85D1-4133-AC30-C5D0E63BF540}" type="presParOf" srcId="{7BC0273C-9F4C-459A-8D71-A063C1DF584D}" destId="{B6602EC3-7ACD-4262-BE60-352CF4BAA8BE}" srcOrd="0" destOrd="0" presId="urn:microsoft.com/office/officeart/2005/8/layout/hierarchy3"/>
    <dgm:cxn modelId="{31B18DF6-1D18-4618-826F-24CC9A146E9B}" type="presParOf" srcId="{7BC0273C-9F4C-459A-8D71-A063C1DF584D}" destId="{1C47121A-B70A-4C59-A18F-A6046581DAD7}" srcOrd="1" destOrd="0" presId="urn:microsoft.com/office/officeart/2005/8/layout/hierarchy3"/>
    <dgm:cxn modelId="{54D28E1C-F4F3-4D4D-87D8-22EFAE5757D8}" type="presParOf" srcId="{1217F584-B9DF-434D-B499-918CE1F24511}" destId="{F9C6CEC4-D052-45AC-955C-D58AFCBCEFBD}" srcOrd="1" destOrd="0" presId="urn:microsoft.com/office/officeart/2005/8/layout/hierarchy3"/>
    <dgm:cxn modelId="{BB740A99-704C-4F6D-930A-86FF3CA3624A}" type="presParOf" srcId="{F9C6CEC4-D052-45AC-955C-D58AFCBCEFBD}" destId="{6E49B2DB-09DE-4745-9F12-2192F3FB0454}" srcOrd="0" destOrd="0" presId="urn:microsoft.com/office/officeart/2005/8/layout/hierarchy3"/>
    <dgm:cxn modelId="{7746AB3A-BF81-480A-8B82-B1DEC868CD81}" type="presParOf" srcId="{F9C6CEC4-D052-45AC-955C-D58AFCBCEFBD}" destId="{C439BE26-E192-4E2C-8560-8ACF6C8461BD}" srcOrd="1" destOrd="0" presId="urn:microsoft.com/office/officeart/2005/8/layout/hierarchy3"/>
    <dgm:cxn modelId="{D82AB253-1573-4894-B431-D8BD88691457}" type="presParOf" srcId="{F9C6CEC4-D052-45AC-955C-D58AFCBCEFBD}" destId="{023C9FB6-23B1-45C9-A23A-043EFAF1F328}" srcOrd="2" destOrd="0" presId="urn:microsoft.com/office/officeart/2005/8/layout/hierarchy3"/>
    <dgm:cxn modelId="{A277BDA8-1CCF-4835-8E05-4A31095AD7B2}" type="presParOf" srcId="{F9C6CEC4-D052-45AC-955C-D58AFCBCEFBD}" destId="{3FF40696-6D40-41E9-9BF3-A71592C82AA9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1732EEE-91A8-4FAF-B89F-4F10085F22FB}" type="doc">
      <dgm:prSet loTypeId="urn:microsoft.com/office/officeart/2005/8/layout/arrow4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bg-BG"/>
        </a:p>
      </dgm:t>
    </dgm:pt>
    <dgm:pt modelId="{30A43B53-69A3-4EA5-9B12-6B413B72DFFE}">
      <dgm:prSet phldrT="[Text]" custT="1"/>
      <dgm:spPr/>
      <dgm:t>
        <a:bodyPr/>
        <a:lstStyle/>
        <a:p>
          <a:r>
            <a:rPr lang="bg-BG" sz="3200" b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Максимален размер на БФП – 2 000 000 лв. </a:t>
          </a:r>
          <a:endParaRPr lang="bg-BG" sz="3200" b="1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gm:t>
    </dgm:pt>
    <dgm:pt modelId="{F1CB74B3-FF97-4E1F-9E88-3B6B215E937B}" type="parTrans" cxnId="{80387017-CE08-4183-9054-768DB1B5056F}">
      <dgm:prSet/>
      <dgm:spPr/>
      <dgm:t>
        <a:bodyPr/>
        <a:lstStyle/>
        <a:p>
          <a:endParaRPr lang="bg-BG"/>
        </a:p>
      </dgm:t>
    </dgm:pt>
    <dgm:pt modelId="{A7CF280B-9839-4F82-8118-9D823CAA0F7A}" type="sibTrans" cxnId="{80387017-CE08-4183-9054-768DB1B5056F}">
      <dgm:prSet/>
      <dgm:spPr/>
      <dgm:t>
        <a:bodyPr/>
        <a:lstStyle/>
        <a:p>
          <a:endParaRPr lang="bg-BG"/>
        </a:p>
      </dgm:t>
    </dgm:pt>
    <dgm:pt modelId="{8733DD26-1643-4F61-A49D-1E5A5D6D8E65}">
      <dgm:prSet phldrT="[Text]" custT="1"/>
      <dgm:spPr/>
      <dgm:t>
        <a:bodyPr/>
        <a:lstStyle/>
        <a:p>
          <a:r>
            <a:rPr lang="bg-BG" sz="3200" b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Минимален размер на БФП </a:t>
          </a:r>
          <a:r>
            <a:rPr lang="bg-BG" sz="3200" b="1" cap="none" spc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–  600 </a:t>
          </a:r>
          <a:r>
            <a:rPr lang="bg-BG" sz="3200" b="1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000 лв. </a:t>
          </a:r>
          <a:endParaRPr lang="bg-BG" sz="3200" dirty="0"/>
        </a:p>
      </dgm:t>
    </dgm:pt>
    <dgm:pt modelId="{D6A550E6-15CE-4832-9D44-9369600C237C}" type="parTrans" cxnId="{0BE72F51-4F2F-4904-93A4-100CF3BACFBD}">
      <dgm:prSet/>
      <dgm:spPr/>
      <dgm:t>
        <a:bodyPr/>
        <a:lstStyle/>
        <a:p>
          <a:endParaRPr lang="bg-BG"/>
        </a:p>
      </dgm:t>
    </dgm:pt>
    <dgm:pt modelId="{3D4077FD-FE09-49F5-A086-3C8EA5E28DED}" type="sibTrans" cxnId="{0BE72F51-4F2F-4904-93A4-100CF3BACFBD}">
      <dgm:prSet/>
      <dgm:spPr/>
      <dgm:t>
        <a:bodyPr/>
        <a:lstStyle/>
        <a:p>
          <a:endParaRPr lang="bg-BG"/>
        </a:p>
      </dgm:t>
    </dgm:pt>
    <dgm:pt modelId="{2EC27BC6-F520-4E32-935A-A5B7FD6814D5}" type="pres">
      <dgm:prSet presAssocID="{91732EEE-91A8-4FAF-B89F-4F10085F22FB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bg-BG"/>
        </a:p>
      </dgm:t>
    </dgm:pt>
    <dgm:pt modelId="{D18477BF-082C-4E93-A3A9-DED7A277A30E}" type="pres">
      <dgm:prSet presAssocID="{30A43B53-69A3-4EA5-9B12-6B413B72DFFE}" presName="upArrow" presStyleLbl="node1" presStyleIdx="0" presStyleCnt="2"/>
      <dgm:spPr/>
    </dgm:pt>
    <dgm:pt modelId="{170D1B81-ED88-43A9-B3DD-82E1F3759919}" type="pres">
      <dgm:prSet presAssocID="{30A43B53-69A3-4EA5-9B12-6B413B72DFFE}" presName="upArrowText" presStyleLbl="revTx" presStyleIdx="0" presStyleCnt="2" custScaleY="208333">
        <dgm:presLayoutVars>
          <dgm:chMax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67765BF2-5A7D-49C0-B679-0BD8896640DB}" type="pres">
      <dgm:prSet presAssocID="{8733DD26-1643-4F61-A49D-1E5A5D6D8E65}" presName="downArrow" presStyleLbl="node1" presStyleIdx="1" presStyleCnt="2"/>
      <dgm:spPr/>
    </dgm:pt>
    <dgm:pt modelId="{C6859964-96A6-4E43-AA24-D24213F07883}" type="pres">
      <dgm:prSet presAssocID="{8733DD26-1643-4F61-A49D-1E5A5D6D8E65}" presName="downArrowText" presStyleLbl="revTx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0BE72F51-4F2F-4904-93A4-100CF3BACFBD}" srcId="{91732EEE-91A8-4FAF-B89F-4F10085F22FB}" destId="{8733DD26-1643-4F61-A49D-1E5A5D6D8E65}" srcOrd="1" destOrd="0" parTransId="{D6A550E6-15CE-4832-9D44-9369600C237C}" sibTransId="{3D4077FD-FE09-49F5-A086-3C8EA5E28DED}"/>
    <dgm:cxn modelId="{91F6EC95-C062-4ACD-936D-506020EBBCB6}" type="presOf" srcId="{30A43B53-69A3-4EA5-9B12-6B413B72DFFE}" destId="{170D1B81-ED88-43A9-B3DD-82E1F3759919}" srcOrd="0" destOrd="0" presId="urn:microsoft.com/office/officeart/2005/8/layout/arrow4"/>
    <dgm:cxn modelId="{99B1B20E-69F9-479E-9B25-15C34BF6971F}" type="presOf" srcId="{8733DD26-1643-4F61-A49D-1E5A5D6D8E65}" destId="{C6859964-96A6-4E43-AA24-D24213F07883}" srcOrd="0" destOrd="0" presId="urn:microsoft.com/office/officeart/2005/8/layout/arrow4"/>
    <dgm:cxn modelId="{2C748067-18FF-414B-8AD9-275AE882BEFA}" type="presOf" srcId="{91732EEE-91A8-4FAF-B89F-4F10085F22FB}" destId="{2EC27BC6-F520-4E32-935A-A5B7FD6814D5}" srcOrd="0" destOrd="0" presId="urn:microsoft.com/office/officeart/2005/8/layout/arrow4"/>
    <dgm:cxn modelId="{80387017-CE08-4183-9054-768DB1B5056F}" srcId="{91732EEE-91A8-4FAF-B89F-4F10085F22FB}" destId="{30A43B53-69A3-4EA5-9B12-6B413B72DFFE}" srcOrd="0" destOrd="0" parTransId="{F1CB74B3-FF97-4E1F-9E88-3B6B215E937B}" sibTransId="{A7CF280B-9839-4F82-8118-9D823CAA0F7A}"/>
    <dgm:cxn modelId="{55C32836-55F9-4757-922F-8545988ADE8E}" type="presParOf" srcId="{2EC27BC6-F520-4E32-935A-A5B7FD6814D5}" destId="{D18477BF-082C-4E93-A3A9-DED7A277A30E}" srcOrd="0" destOrd="0" presId="urn:microsoft.com/office/officeart/2005/8/layout/arrow4"/>
    <dgm:cxn modelId="{86C6BA37-2F0B-44F7-A996-0B9E6F438BBA}" type="presParOf" srcId="{2EC27BC6-F520-4E32-935A-A5B7FD6814D5}" destId="{170D1B81-ED88-43A9-B3DD-82E1F3759919}" srcOrd="1" destOrd="0" presId="urn:microsoft.com/office/officeart/2005/8/layout/arrow4"/>
    <dgm:cxn modelId="{D6B6CD81-EADB-44DD-A110-B19B74A5CCEA}" type="presParOf" srcId="{2EC27BC6-F520-4E32-935A-A5B7FD6814D5}" destId="{67765BF2-5A7D-49C0-B679-0BD8896640DB}" srcOrd="2" destOrd="0" presId="urn:microsoft.com/office/officeart/2005/8/layout/arrow4"/>
    <dgm:cxn modelId="{FA38FDA4-81E7-4513-A082-05DF0D3FF4C0}" type="presParOf" srcId="{2EC27BC6-F520-4E32-935A-A5B7FD6814D5}" destId="{C6859964-96A6-4E43-AA24-D24213F07883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3669FF-3D47-4907-9AF3-63FD3A014017}">
      <dsp:nvSpPr>
        <dsp:cNvPr id="0" name=""/>
        <dsp:cNvSpPr/>
      </dsp:nvSpPr>
      <dsp:spPr>
        <a:xfrm>
          <a:off x="0" y="418739"/>
          <a:ext cx="9007861" cy="680400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38AA1F-FAB4-41D1-A467-943D21FC7647}">
      <dsp:nvSpPr>
        <dsp:cNvPr id="0" name=""/>
        <dsp:cNvSpPr/>
      </dsp:nvSpPr>
      <dsp:spPr>
        <a:xfrm>
          <a:off x="443355" y="40926"/>
          <a:ext cx="8560107" cy="776332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8333" tIns="0" rIns="23833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u="none" kern="1200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effectLst/>
              <a:latin typeface="Arial Black" panose="020B0A04020102020204" pitchFamily="34" charset="0"/>
            </a:rPr>
            <a:t>ПРИОРИТЕТНА ОС 1 – 1 процедура ( </a:t>
          </a:r>
          <a:r>
            <a:rPr lang="bg-BG" sz="2000" b="1" kern="1200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effectLst/>
              <a:latin typeface="Arial Black" panose="020B0A04020102020204" pitchFamily="34" charset="0"/>
            </a:rPr>
            <a:t>92 000 000 лв.</a:t>
          </a:r>
          <a:r>
            <a:rPr lang="bg-BG" sz="2000" b="1" u="none" kern="1200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effectLst/>
              <a:latin typeface="Arial Black" panose="020B0A04020102020204" pitchFamily="34" charset="0"/>
            </a:rPr>
            <a:t>)</a:t>
          </a:r>
          <a:endParaRPr lang="bg-BG" sz="2000" b="1" u="none" kern="1200" dirty="0">
            <a:solidFill>
              <a:srgbClr val="002060"/>
            </a:solidFill>
            <a:effectLst/>
            <a:latin typeface="Arial Black" panose="020B0A04020102020204" pitchFamily="34" charset="0"/>
            <a:cs typeface="Times New Roman" panose="02020603050405020304" pitchFamily="18" charset="0"/>
          </a:endParaRPr>
        </a:p>
      </dsp:txBody>
      <dsp:txXfrm>
        <a:off x="481252" y="78823"/>
        <a:ext cx="8484313" cy="700538"/>
      </dsp:txXfrm>
    </dsp:sp>
    <dsp:sp modelId="{2D03C3D0-78FB-447D-A4E1-27360E86E27A}">
      <dsp:nvSpPr>
        <dsp:cNvPr id="0" name=""/>
        <dsp:cNvSpPr/>
      </dsp:nvSpPr>
      <dsp:spPr>
        <a:xfrm>
          <a:off x="0" y="1643459"/>
          <a:ext cx="9007861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5">
              <a:hueOff val="10077129"/>
              <a:satOff val="-4709"/>
              <a:lumOff val="-529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84B2EA-45A8-43C0-827B-335D4D759B20}">
      <dsp:nvSpPr>
        <dsp:cNvPr id="0" name=""/>
        <dsp:cNvSpPr/>
      </dsp:nvSpPr>
      <dsp:spPr>
        <a:xfrm>
          <a:off x="448193" y="1244939"/>
          <a:ext cx="8552435" cy="797040"/>
        </a:xfrm>
        <a:prstGeom prst="roundRect">
          <a:avLst/>
        </a:prstGeom>
        <a:gradFill rotWithShape="0">
          <a:gsLst>
            <a:gs pos="0">
              <a:schemeClr val="accent5">
                <a:hueOff val="10077129"/>
                <a:satOff val="-4709"/>
                <a:lumOff val="-5294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5">
                <a:hueOff val="10077129"/>
                <a:satOff val="-4709"/>
                <a:lumOff val="-5294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8333" tIns="0" rIns="23833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u="none" kern="1200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effectLst/>
              <a:latin typeface="Arial Black" panose="020B0A04020102020204" pitchFamily="34" charset="0"/>
            </a:rPr>
            <a:t>ПРИОРИТЕТНА ОС 2 – 3 процедури (51 200 000 лв.) </a:t>
          </a:r>
          <a:endParaRPr lang="bg-BG" sz="2000" b="1" kern="1200" dirty="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sp:txBody>
      <dsp:txXfrm>
        <a:off x="487101" y="1283847"/>
        <a:ext cx="8474619" cy="719224"/>
      </dsp:txXfrm>
    </dsp:sp>
    <dsp:sp modelId="{55583592-4C85-43D0-999C-0463052A0BE2}">
      <dsp:nvSpPr>
        <dsp:cNvPr id="0" name=""/>
        <dsp:cNvSpPr/>
      </dsp:nvSpPr>
      <dsp:spPr>
        <a:xfrm>
          <a:off x="0" y="2868179"/>
          <a:ext cx="9007861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5">
              <a:hueOff val="20154258"/>
              <a:satOff val="-9417"/>
              <a:lumOff val="-1058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D738D5-8151-48DA-8C09-2A04C18FEBE4}">
      <dsp:nvSpPr>
        <dsp:cNvPr id="0" name=""/>
        <dsp:cNvSpPr/>
      </dsp:nvSpPr>
      <dsp:spPr>
        <a:xfrm>
          <a:off x="447314" y="2469659"/>
          <a:ext cx="8556941" cy="797040"/>
        </a:xfrm>
        <a:prstGeom prst="roundRect">
          <a:avLst/>
        </a:prstGeom>
        <a:gradFill rotWithShape="0">
          <a:gsLst>
            <a:gs pos="0">
              <a:schemeClr val="accent5">
                <a:hueOff val="20154258"/>
                <a:satOff val="-9417"/>
                <a:lumOff val="-10587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5">
                <a:hueOff val="20154258"/>
                <a:satOff val="-9417"/>
                <a:lumOff val="-10587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8333" tIns="0" rIns="238333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u="none" kern="1200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000099"/>
              </a:solidFill>
              <a:effectLst/>
              <a:latin typeface="Arial Black" panose="020B0A04020102020204" pitchFamily="34" charset="0"/>
            </a:rPr>
            <a:t>ПРИОРИТЕТНА ОС 3 – 2 процедури (8 000 000 лв.)</a:t>
          </a:r>
          <a:endParaRPr lang="bg-BG" sz="2000" b="1" kern="1200" dirty="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sp:txBody>
      <dsp:txXfrm>
        <a:off x="486222" y="2508567"/>
        <a:ext cx="8479125" cy="71922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8D42DF-797E-4998-AAC3-1DF1248C1820}">
      <dsp:nvSpPr>
        <dsp:cNvPr id="0" name=""/>
        <dsp:cNvSpPr/>
      </dsp:nvSpPr>
      <dsp:spPr>
        <a:xfrm>
          <a:off x="418998" y="1674"/>
          <a:ext cx="4670623" cy="2335311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15875" cap="rnd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kern="1200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Допустими кандидати:</a:t>
          </a:r>
          <a:endParaRPr lang="bg-BG" sz="2800" b="1" kern="1200" cap="none" spc="0" dirty="0">
            <a:ln w="9525">
              <a:solidFill>
                <a:schemeClr val="bg1"/>
              </a:solidFill>
              <a:prstDash val="solid"/>
            </a:ln>
            <a:solidFill>
              <a:schemeClr val="tx1"/>
            </a:solidFill>
            <a:effectLst>
              <a:outerShdw blurRad="12700" dist="38100" dir="2700000" algn="tl" rotWithShape="0">
                <a:schemeClr val="bg1">
                  <a:lumMod val="50000"/>
                </a:schemeClr>
              </a:outerShdw>
            </a:effectLst>
            <a:latin typeface="Arial Black" panose="020B0A04020102020204" pitchFamily="34" charset="0"/>
          </a:endParaRPr>
        </a:p>
      </dsp:txBody>
      <dsp:txXfrm>
        <a:off x="487397" y="70073"/>
        <a:ext cx="4533825" cy="2198513"/>
      </dsp:txXfrm>
    </dsp:sp>
    <dsp:sp modelId="{14A566DA-EFD3-49E0-8D53-94ACE30F7487}">
      <dsp:nvSpPr>
        <dsp:cNvPr id="0" name=""/>
        <dsp:cNvSpPr/>
      </dsp:nvSpPr>
      <dsp:spPr>
        <a:xfrm>
          <a:off x="886061" y="2336986"/>
          <a:ext cx="467062" cy="17514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51483"/>
              </a:lnTo>
              <a:lnTo>
                <a:pt x="467062" y="1751483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EC1FC7-7779-42C6-9DB5-75462AEA6323}">
      <dsp:nvSpPr>
        <dsp:cNvPr id="0" name=""/>
        <dsp:cNvSpPr/>
      </dsp:nvSpPr>
      <dsp:spPr>
        <a:xfrm>
          <a:off x="1353123" y="2920813"/>
          <a:ext cx="3736499" cy="23353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noFill/>
          <a:prstDash val="solid"/>
        </a:ln>
        <a:effectLst>
          <a:outerShdw blurRad="225425" dist="50800" dir="5220000" algn="ctr" rotWithShape="0">
            <a:srgbClr val="000000">
              <a:alpha val="33000"/>
            </a:srgbClr>
          </a:outerShdw>
        </a:effectLst>
        <a:scene3d>
          <a:camera prst="perspectiveFront" fov="3300000">
            <a:rot lat="486000" lon="19530000" rev="174000"/>
          </a:camera>
          <a:lightRig rig="harsh" dir="t">
            <a:rot lat="0" lon="0" rev="3000000"/>
          </a:lightRig>
        </a:scene3d>
        <a:sp3d extrusionH="254000" contourW="19050">
          <a:bevelT w="82550" h="44450" prst="angle"/>
          <a:bevelB w="82550" h="44450" prst="angle"/>
          <a:contourClr>
            <a:srgbClr val="FFFFFF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>
              <a:solidFill>
                <a:srgbClr val="FF0000"/>
              </a:solidFill>
              <a:latin typeface="Arial Black" panose="020B0A04020102020204" pitchFamily="34" charset="0"/>
            </a:rPr>
            <a:t>Висши</a:t>
          </a:r>
          <a:r>
            <a:rPr lang="ru-RU" sz="2000" kern="1200" dirty="0" smtClean="0">
              <a:solidFill>
                <a:srgbClr val="FF0000"/>
              </a:solidFill>
              <a:latin typeface="Arial Black" panose="020B0A04020102020204" pitchFamily="34" charset="0"/>
            </a:rPr>
            <a:t> училища, </a:t>
          </a:r>
          <a:r>
            <a:rPr lang="ru-RU" sz="2000" kern="1200" dirty="0" err="1" smtClean="0">
              <a:solidFill>
                <a:srgbClr val="FF0000"/>
              </a:solidFill>
              <a:latin typeface="Arial Black" panose="020B0A04020102020204" pitchFamily="34" charset="0"/>
            </a:rPr>
            <a:t>създадени</a:t>
          </a:r>
          <a:r>
            <a:rPr lang="ru-RU" sz="2000" kern="1200" dirty="0" smtClean="0">
              <a:solidFill>
                <a:srgbClr val="FF0000"/>
              </a:solidFill>
              <a:latin typeface="Arial Black" panose="020B0A04020102020204" pitchFamily="34" charset="0"/>
            </a:rPr>
            <a:t> в </a:t>
          </a:r>
          <a:r>
            <a:rPr lang="ru-RU" sz="2000" kern="1200" dirty="0" err="1" smtClean="0">
              <a:solidFill>
                <a:srgbClr val="FF0000"/>
              </a:solidFill>
              <a:latin typeface="Arial Black" panose="020B0A04020102020204" pitchFamily="34" charset="0"/>
            </a:rPr>
            <a:t>съответствие</a:t>
          </a:r>
          <a:r>
            <a:rPr lang="ru-RU" sz="2000" kern="1200" dirty="0" smtClean="0">
              <a:solidFill>
                <a:srgbClr val="FF0000"/>
              </a:solidFill>
              <a:latin typeface="Arial Black" panose="020B0A04020102020204" pitchFamily="34" charset="0"/>
            </a:rPr>
            <a:t> с </a:t>
          </a:r>
          <a:r>
            <a:rPr lang="ru-RU" sz="2000" kern="1200" dirty="0" err="1" smtClean="0">
              <a:solidFill>
                <a:srgbClr val="FF0000"/>
              </a:solidFill>
              <a:latin typeface="Arial Black" panose="020B0A04020102020204" pitchFamily="34" charset="0"/>
            </a:rPr>
            <a:t>разпоредбите</a:t>
          </a:r>
          <a:r>
            <a:rPr lang="ru-RU" sz="2000" kern="1200" dirty="0" smtClean="0">
              <a:solidFill>
                <a:srgbClr val="FF0000"/>
              </a:solidFill>
              <a:latin typeface="Arial Black" panose="020B0A04020102020204" pitchFamily="34" charset="0"/>
            </a:rPr>
            <a:t> на Закона за </a:t>
          </a:r>
          <a:r>
            <a:rPr lang="ru-RU" sz="2000" kern="1200" dirty="0" err="1" smtClean="0">
              <a:solidFill>
                <a:srgbClr val="FF0000"/>
              </a:solidFill>
              <a:latin typeface="Arial Black" panose="020B0A04020102020204" pitchFamily="34" charset="0"/>
            </a:rPr>
            <a:t>висшето</a:t>
          </a:r>
          <a:r>
            <a:rPr lang="ru-RU" sz="2000" kern="1200" dirty="0" smtClean="0">
              <a:solidFill>
                <a:srgbClr val="FF0000"/>
              </a:solidFill>
              <a:latin typeface="Arial Black" panose="020B0A04020102020204" pitchFamily="34" charset="0"/>
            </a:rPr>
            <a:t> образование</a:t>
          </a:r>
          <a:endParaRPr lang="bg-BG" sz="2000" kern="1200" dirty="0">
            <a:solidFill>
              <a:srgbClr val="FF0000"/>
            </a:solidFill>
            <a:latin typeface="Arial Black" panose="020B0A04020102020204" pitchFamily="34" charset="0"/>
          </a:endParaRPr>
        </a:p>
      </dsp:txBody>
      <dsp:txXfrm>
        <a:off x="1421522" y="2989212"/>
        <a:ext cx="3599701" cy="2198513"/>
      </dsp:txXfrm>
    </dsp:sp>
    <dsp:sp modelId="{C2D1B47E-E0E0-4268-B58F-4A7782D9658E}">
      <dsp:nvSpPr>
        <dsp:cNvPr id="0" name=""/>
        <dsp:cNvSpPr/>
      </dsp:nvSpPr>
      <dsp:spPr>
        <a:xfrm>
          <a:off x="6257278" y="1674"/>
          <a:ext cx="4670623" cy="2335311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5875" cap="rnd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kern="1200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ial Black" panose="020B0A04020102020204" pitchFamily="34" charset="0"/>
            </a:rPr>
            <a:t>Асоциирани партньори:</a:t>
          </a:r>
          <a:endParaRPr lang="bg-BG" sz="2800" b="1" kern="1200" cap="none" spc="0" dirty="0">
            <a:ln w="9525">
              <a:solidFill>
                <a:schemeClr val="bg1"/>
              </a:solidFill>
              <a:prstDash val="solid"/>
            </a:ln>
            <a:solidFill>
              <a:schemeClr val="accent5"/>
            </a:solidFill>
            <a:effectLst>
              <a:outerShdw blurRad="12700" dist="38100" dir="2700000" algn="tl" rotWithShape="0">
                <a:schemeClr val="accent5">
                  <a:lumMod val="60000"/>
                  <a:lumOff val="40000"/>
                </a:schemeClr>
              </a:outerShdw>
            </a:effectLst>
            <a:latin typeface="Arial Black" panose="020B0A04020102020204" pitchFamily="34" charset="0"/>
          </a:endParaRPr>
        </a:p>
      </dsp:txBody>
      <dsp:txXfrm>
        <a:off x="6325677" y="70073"/>
        <a:ext cx="4533825" cy="2198513"/>
      </dsp:txXfrm>
    </dsp:sp>
    <dsp:sp modelId="{9B6B6618-25A4-4D0E-9A21-7DE1E9D13695}">
      <dsp:nvSpPr>
        <dsp:cNvPr id="0" name=""/>
        <dsp:cNvSpPr/>
      </dsp:nvSpPr>
      <dsp:spPr>
        <a:xfrm>
          <a:off x="6724340" y="2336986"/>
          <a:ext cx="467062" cy="17514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51483"/>
              </a:lnTo>
              <a:lnTo>
                <a:pt x="467062" y="1751483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B0ED30-8BF2-49B2-8278-C3FBD1DBCC79}">
      <dsp:nvSpPr>
        <dsp:cNvPr id="0" name=""/>
        <dsp:cNvSpPr/>
      </dsp:nvSpPr>
      <dsp:spPr>
        <a:xfrm>
          <a:off x="7191403" y="2920813"/>
          <a:ext cx="3736499" cy="23353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noFill/>
          <a:prstDash val="solid"/>
        </a:ln>
        <a:effectLst>
          <a:outerShdw blurRad="184150" dist="241300" dir="11520000" sx="110000" sy="110000" algn="ctr" rotWithShape="0">
            <a:srgbClr val="000000">
              <a:alpha val="18000"/>
            </a:srgbClr>
          </a:outerShdw>
        </a:effectLst>
        <a:scene3d>
          <a:camera prst="perspectiveFront" fov="5100000">
            <a:rot lat="0" lon="2100000" rev="0"/>
          </a:camera>
          <a:lightRig rig="flood" dir="t">
            <a:rot lat="0" lon="0" rev="13800000"/>
          </a:lightRig>
        </a:scene3d>
        <a:sp3d extrusionH="107950" prstMaterial="plastic">
          <a:bevelT w="82550" h="63500" prst="divot"/>
          <a:bevelB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kern="1200" dirty="0" smtClean="0">
              <a:solidFill>
                <a:srgbClr val="FF0000"/>
              </a:solidFill>
              <a:latin typeface="Arial Black" panose="020B0A04020102020204" pitchFamily="34" charset="0"/>
            </a:rPr>
            <a:t>Работодатели </a:t>
          </a:r>
          <a:endParaRPr lang="bg-BG" sz="2400" kern="1200" dirty="0">
            <a:solidFill>
              <a:srgbClr val="FF0000"/>
            </a:solidFill>
            <a:latin typeface="Arial Black" panose="020B0A04020102020204" pitchFamily="34" charset="0"/>
          </a:endParaRPr>
        </a:p>
      </dsp:txBody>
      <dsp:txXfrm>
        <a:off x="7259802" y="2989212"/>
        <a:ext cx="3599701" cy="219851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602EC3-7ACD-4262-BE60-352CF4BAA8BE}">
      <dsp:nvSpPr>
        <dsp:cNvPr id="0" name=""/>
        <dsp:cNvSpPr/>
      </dsp:nvSpPr>
      <dsp:spPr>
        <a:xfrm>
          <a:off x="3" y="484214"/>
          <a:ext cx="11546775" cy="99230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6">
                <a:tint val="84000"/>
                <a:satMod val="160000"/>
              </a:schemeClr>
            </a:gs>
          </a:gsLst>
          <a:lin ang="5400000" scaled="0"/>
        </a:gradFill>
        <a:ln w="9525" cap="rnd" cmpd="sng" algn="ctr">
          <a:solidFill>
            <a:schemeClr val="accent6">
              <a:tint val="76000"/>
              <a:alpha val="60000"/>
              <a:hueMod val="94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1" i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1. ПОВИШАВАНЕ НА КАПАЦИТЕТА НА ПЕДАГОГИЧЕСКИТЕ СПЕЦИАЛИСТИ ЗА РАБОТА В МУЛТИКУЛТУРНА</a:t>
          </a:r>
          <a:r>
            <a:rPr lang="en-US" sz="2400" b="1" i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 </a:t>
          </a:r>
          <a:r>
            <a:rPr lang="bg-BG" sz="2400" b="1" i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СРЕДА</a:t>
          </a:r>
          <a:endParaRPr lang="bg-BG" sz="2400" b="1" kern="1200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sp:txBody>
      <dsp:txXfrm>
        <a:off x="29067" y="513278"/>
        <a:ext cx="11488647" cy="934173"/>
      </dsp:txXfrm>
    </dsp:sp>
    <dsp:sp modelId="{6E49B2DB-09DE-4745-9F12-2192F3FB0454}">
      <dsp:nvSpPr>
        <dsp:cNvPr id="0" name=""/>
        <dsp:cNvSpPr/>
      </dsp:nvSpPr>
      <dsp:spPr>
        <a:xfrm>
          <a:off x="1154681" y="1476515"/>
          <a:ext cx="1154675" cy="6393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39389"/>
              </a:lnTo>
              <a:lnTo>
                <a:pt x="1154675" y="639389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39BE26-E192-4E2C-8560-8ACF6C8461BD}">
      <dsp:nvSpPr>
        <dsp:cNvPr id="0" name=""/>
        <dsp:cNvSpPr/>
      </dsp:nvSpPr>
      <dsp:spPr>
        <a:xfrm>
          <a:off x="2309356" y="1619754"/>
          <a:ext cx="9223178" cy="992301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latin typeface="Arial Black" panose="020B0A04020102020204" pitchFamily="34" charset="0"/>
            </a:rPr>
            <a:t>Общ размер на БФП по процедурата (в лв.) –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i="0" kern="1200" dirty="0" smtClean="0">
              <a:latin typeface="Arial Black" panose="020B0A04020102020204" pitchFamily="34" charset="0"/>
            </a:rPr>
            <a:t>5 000 000 лв. (юли 2019 г.)</a:t>
          </a:r>
          <a:endParaRPr lang="bg-BG" sz="2000" i="0" kern="1200" dirty="0">
            <a:latin typeface="Arial Black" panose="020B0A04020102020204" pitchFamily="34" charset="0"/>
          </a:endParaRPr>
        </a:p>
      </dsp:txBody>
      <dsp:txXfrm>
        <a:off x="2338420" y="1648818"/>
        <a:ext cx="9165050" cy="934173"/>
      </dsp:txXfrm>
    </dsp:sp>
    <dsp:sp modelId="{023C9FB6-23B1-45C9-A23A-043EFAF1F328}">
      <dsp:nvSpPr>
        <dsp:cNvPr id="0" name=""/>
        <dsp:cNvSpPr/>
      </dsp:nvSpPr>
      <dsp:spPr>
        <a:xfrm>
          <a:off x="1154681" y="1476515"/>
          <a:ext cx="1154675" cy="19574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7448"/>
              </a:lnTo>
              <a:lnTo>
                <a:pt x="1154675" y="1957448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F40696-6D40-41E9-9BF3-A71592C82AA9}">
      <dsp:nvSpPr>
        <dsp:cNvPr id="0" name=""/>
        <dsp:cNvSpPr/>
      </dsp:nvSpPr>
      <dsp:spPr>
        <a:xfrm>
          <a:off x="2309356" y="2860130"/>
          <a:ext cx="9217844" cy="1147665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latin typeface="Arial Black" panose="020B0A04020102020204" pitchFamily="34" charset="0"/>
            </a:rPr>
            <a:t>Предоставяне на БФП чрез – </a:t>
          </a:r>
          <a:r>
            <a:rPr lang="ru-RU" sz="2000" kern="1200" dirty="0" smtClean="0">
              <a:latin typeface="Arial Black" panose="020B0A04020102020204" pitchFamily="34" charset="0"/>
            </a:rPr>
            <a:t>подбор на </a:t>
          </a:r>
          <a:r>
            <a:rPr lang="ru-RU" sz="2000" kern="1200" dirty="0" err="1" smtClean="0">
              <a:latin typeface="Arial Black" panose="020B0A04020102020204" pitchFamily="34" charset="0"/>
            </a:rPr>
            <a:t>проектни</a:t>
          </a:r>
          <a:r>
            <a:rPr lang="ru-RU" sz="2000" kern="1200" dirty="0" smtClean="0">
              <a:latin typeface="Arial Black" panose="020B0A04020102020204" pitchFamily="34" charset="0"/>
            </a:rPr>
            <a:t> предложения по чл. 2, т. 1 от ПМС № 162 от 2016 г.</a:t>
          </a:r>
          <a:endParaRPr lang="bg-BG" sz="2000" kern="1200" dirty="0">
            <a:latin typeface="Arial Black" panose="020B0A04020102020204" pitchFamily="34" charset="0"/>
          </a:endParaRPr>
        </a:p>
      </dsp:txBody>
      <dsp:txXfrm>
        <a:off x="2342970" y="2893744"/>
        <a:ext cx="9150616" cy="1080437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37B1BA-E85C-4F5E-AADF-6C5762BC78A9}">
      <dsp:nvSpPr>
        <dsp:cNvPr id="0" name=""/>
        <dsp:cNvSpPr/>
      </dsp:nvSpPr>
      <dsp:spPr>
        <a:xfrm>
          <a:off x="0" y="2714566"/>
          <a:ext cx="10476690" cy="151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CBEE42-B1E2-4561-B441-CC9612019D18}">
      <dsp:nvSpPr>
        <dsp:cNvPr id="0" name=""/>
        <dsp:cNvSpPr/>
      </dsp:nvSpPr>
      <dsp:spPr>
        <a:xfrm>
          <a:off x="494249" y="283741"/>
          <a:ext cx="9958831" cy="3545836"/>
        </a:xfrm>
        <a:prstGeom prst="roundRect">
          <a:avLst/>
        </a:prstGeom>
        <a:gradFill rotWithShape="1">
          <a:gsLst>
            <a:gs pos="0">
              <a:schemeClr val="accent6"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6">
                <a:tint val="84000"/>
                <a:satMod val="160000"/>
              </a:schemeClr>
            </a:gs>
          </a:gsLst>
          <a:lin ang="5400000" scaled="0"/>
        </a:gradFill>
        <a:ln w="9525" cap="rnd" cmpd="sng" algn="ctr">
          <a:solidFill>
            <a:schemeClr val="accent6">
              <a:tint val="76000"/>
              <a:alpha val="60000"/>
              <a:hueMod val="94000"/>
            </a:schemeClr>
          </a:solidFill>
          <a:prstDash val="solid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277196" tIns="0" rIns="277196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Кандидати са юридическите лица, посочени в чл. 222 от Закона за предучилищното и училищно образование: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– </a:t>
          </a:r>
          <a:r>
            <a:rPr lang="ru-RU" sz="2000" b="1" kern="1200" cap="none" spc="0" dirty="0" err="1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специализирани</a:t>
          </a:r>
          <a:r>
            <a:rPr lang="ru-RU" sz="2000" b="1" kern="1200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 </a:t>
          </a:r>
          <a:r>
            <a:rPr lang="ru-RU" sz="2000" b="1" kern="1200" cap="none" spc="0" dirty="0" err="1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обслужващи</a:t>
          </a:r>
          <a:r>
            <a:rPr lang="ru-RU" sz="2000" b="1" kern="1200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 звена;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– </a:t>
          </a:r>
          <a:r>
            <a:rPr lang="ru-RU" sz="2000" b="1" kern="1200" cap="none" spc="0" dirty="0" err="1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висши</a:t>
          </a:r>
          <a:r>
            <a:rPr lang="ru-RU" sz="2000" b="1" kern="1200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 училища;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– </a:t>
          </a:r>
          <a:r>
            <a:rPr lang="ru-RU" sz="2000" b="1" kern="1200" cap="none" spc="0" dirty="0" err="1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научни</a:t>
          </a:r>
          <a:r>
            <a:rPr lang="ru-RU" sz="2000" b="1" kern="1200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 организации;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– </a:t>
          </a:r>
          <a:r>
            <a:rPr lang="ru-RU" sz="2000" b="1" kern="1200" cap="none" spc="0" dirty="0" err="1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обучителни</a:t>
          </a:r>
          <a:r>
            <a:rPr lang="ru-RU" sz="2000" b="1" kern="1200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 организации, </a:t>
          </a:r>
          <a:r>
            <a:rPr lang="ru-RU" sz="2000" b="1" kern="1200" cap="none" spc="0" dirty="0" err="1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чиито</a:t>
          </a:r>
          <a:r>
            <a:rPr lang="ru-RU" sz="2000" b="1" kern="1200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 </a:t>
          </a:r>
          <a:r>
            <a:rPr lang="ru-RU" sz="2000" b="1" kern="1200" cap="none" spc="0" dirty="0" err="1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програми</a:t>
          </a:r>
          <a:r>
            <a:rPr lang="ru-RU" sz="2000" b="1" kern="1200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 за обучение </a:t>
          </a:r>
          <a:r>
            <a:rPr lang="ru-RU" sz="2000" b="1" kern="1200" cap="none" spc="0" dirty="0" err="1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са</a:t>
          </a:r>
          <a:r>
            <a:rPr lang="ru-RU" sz="2000" b="1" kern="1200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 </a:t>
          </a:r>
          <a:r>
            <a:rPr lang="ru-RU" sz="2000" b="1" kern="1200" cap="none" spc="0" dirty="0" err="1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одобрени</a:t>
          </a:r>
          <a:r>
            <a:rPr lang="ru-RU" sz="2000" b="1" kern="1200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 при </a:t>
          </a:r>
          <a:r>
            <a:rPr lang="ru-RU" sz="2000" b="1" kern="1200" cap="none" spc="0" dirty="0" err="1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условията</a:t>
          </a:r>
          <a:r>
            <a:rPr lang="ru-RU" sz="2000" b="1" kern="1200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 и по </a:t>
          </a:r>
          <a:r>
            <a:rPr lang="ru-RU" sz="2000" b="1" kern="1200" cap="none" spc="0" dirty="0" err="1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реда</a:t>
          </a:r>
          <a:r>
            <a:rPr lang="ru-RU" sz="2000" b="1" kern="1200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 Глава </a:t>
          </a:r>
          <a:r>
            <a:rPr lang="ru-RU" sz="2000" b="1" kern="1200" cap="none" spc="0" dirty="0" err="1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единадесета</a:t>
          </a:r>
          <a:r>
            <a:rPr lang="ru-RU" sz="2000" b="1" kern="1200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 от Закона за </a:t>
          </a:r>
          <a:r>
            <a:rPr lang="ru-RU" sz="2000" b="1" kern="1200" cap="none" spc="0" dirty="0" err="1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предучилищното</a:t>
          </a:r>
          <a:r>
            <a:rPr lang="ru-RU" sz="2000" b="1" kern="1200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 и </a:t>
          </a:r>
          <a:r>
            <a:rPr lang="ru-RU" sz="2000" b="1" kern="1200" cap="none" spc="0" dirty="0" err="1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училищно</a:t>
          </a:r>
          <a:r>
            <a:rPr lang="ru-RU" sz="2000" b="1" kern="1200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rPr>
            <a:t> образование.</a:t>
          </a:r>
          <a:endParaRPr lang="bg-BG" sz="2000" b="1" kern="1200" cap="none" spc="0" dirty="0">
            <a:ln w="9525">
              <a:solidFill>
                <a:schemeClr val="bg1"/>
              </a:solidFill>
              <a:prstDash val="solid"/>
            </a:ln>
            <a:solidFill>
              <a:schemeClr val="tx1"/>
            </a:solidFill>
            <a:effectLst>
              <a:outerShdw blurRad="12700" dist="38100" dir="2700000" algn="tl" rotWithShape="0">
                <a:schemeClr val="bg1">
                  <a:lumMod val="50000"/>
                </a:schemeClr>
              </a:outerShdw>
            </a:effectLst>
            <a:latin typeface="Arial Black" panose="020B0A04020102020204" pitchFamily="34" charset="0"/>
          </a:endParaRPr>
        </a:p>
      </dsp:txBody>
      <dsp:txXfrm>
        <a:off x="667342" y="456834"/>
        <a:ext cx="9612645" cy="319965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F8A435-8F42-4F99-96BD-FD87EC3D12BD}">
      <dsp:nvSpPr>
        <dsp:cNvPr id="0" name=""/>
        <dsp:cNvSpPr/>
      </dsp:nvSpPr>
      <dsp:spPr>
        <a:xfrm>
          <a:off x="2708845" y="813673"/>
          <a:ext cx="5874240" cy="3158965"/>
        </a:xfrm>
        <a:prstGeom prst="round2DiagRect">
          <a:avLst>
            <a:gd name="adj1" fmla="val 0"/>
            <a:gd name="adj2" fmla="val 16670"/>
          </a:avLst>
        </a:prstGeom>
        <a:gradFill rotWithShape="1">
          <a:gsLst>
            <a:gs pos="0">
              <a:schemeClr val="accent5"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5">
                <a:tint val="84000"/>
                <a:satMod val="160000"/>
              </a:schemeClr>
            </a:gs>
          </a:gsLst>
          <a:lin ang="5400000" scaled="0"/>
        </a:gradFill>
        <a:ln w="9525" cap="rnd" cmpd="sng" algn="ctr">
          <a:solidFill>
            <a:schemeClr val="accent5">
              <a:tint val="76000"/>
              <a:alpha val="60000"/>
              <a:hueMod val="94000"/>
            </a:schemeClr>
          </a:solidFill>
          <a:prstDash val="solid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</dsp:sp>
    <dsp:sp modelId="{0B2FA100-41B4-4CC5-A656-8BF3DCC18DA9}">
      <dsp:nvSpPr>
        <dsp:cNvPr id="0" name=""/>
        <dsp:cNvSpPr/>
      </dsp:nvSpPr>
      <dsp:spPr>
        <a:xfrm>
          <a:off x="5645965" y="1148714"/>
          <a:ext cx="783" cy="2488882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1A6E80-DDD7-48BA-8BAD-E50DE2AF547D}">
      <dsp:nvSpPr>
        <dsp:cNvPr id="0" name=""/>
        <dsp:cNvSpPr/>
      </dsp:nvSpPr>
      <dsp:spPr>
        <a:xfrm>
          <a:off x="2904653" y="1052988"/>
          <a:ext cx="2545504" cy="268033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391 166 лв.</a:t>
          </a:r>
          <a:endParaRPr lang="bg-BG" sz="2800" b="1" kern="1200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sp:txBody>
      <dsp:txXfrm>
        <a:off x="2904653" y="1052988"/>
        <a:ext cx="2545504" cy="2680334"/>
      </dsp:txXfrm>
    </dsp:sp>
    <dsp:sp modelId="{CBAA4417-CE73-4E0B-81FE-8F8C32859769}">
      <dsp:nvSpPr>
        <dsp:cNvPr id="0" name=""/>
        <dsp:cNvSpPr/>
      </dsp:nvSpPr>
      <dsp:spPr>
        <a:xfrm>
          <a:off x="5841773" y="1052988"/>
          <a:ext cx="2545504" cy="268033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2800" kern="1200" dirty="0" smtClean="0">
            <a:latin typeface="Arial Black" panose="020B0A04020102020204" pitchFamily="34" charset="0"/>
          </a:endParaRP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2800" b="1" kern="1200" cap="none" spc="0" dirty="0" smtClean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2800" b="1" kern="1200" cap="none" spc="0" dirty="0" smtClean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100 000 лв.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2800" kern="1200" dirty="0">
            <a:latin typeface="Arial Black" panose="020B0A04020102020204" pitchFamily="34" charset="0"/>
          </a:endParaRPr>
        </a:p>
      </dsp:txBody>
      <dsp:txXfrm>
        <a:off x="5841773" y="1052988"/>
        <a:ext cx="2545504" cy="2680334"/>
      </dsp:txXfrm>
    </dsp:sp>
    <dsp:sp modelId="{30C708D3-A7F2-4D91-AC9E-9BE38B4F7C74}">
      <dsp:nvSpPr>
        <dsp:cNvPr id="0" name=""/>
        <dsp:cNvSpPr/>
      </dsp:nvSpPr>
      <dsp:spPr>
        <a:xfrm rot="16200000">
          <a:off x="-412061" y="484915"/>
          <a:ext cx="3446144" cy="2622016"/>
        </a:xfrm>
        <a:prstGeom prst="rightArrow">
          <a:avLst>
            <a:gd name="adj1" fmla="val 49830"/>
            <a:gd name="adj2" fmla="val 60660"/>
          </a:avLst>
        </a:prstGeom>
        <a:gradFill rotWithShape="1">
          <a:gsLst>
            <a:gs pos="0">
              <a:schemeClr val="accent6"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6">
                <a:tint val="84000"/>
                <a:satMod val="160000"/>
              </a:schemeClr>
            </a:gs>
          </a:gsLst>
          <a:lin ang="5400000" scaled="0"/>
        </a:gradFill>
        <a:ln w="9525" cap="rnd" cmpd="sng" algn="ctr">
          <a:solidFill>
            <a:schemeClr val="accent6">
              <a:tint val="76000"/>
              <a:alpha val="60000"/>
              <a:hueMod val="94000"/>
            </a:schemeClr>
          </a:solidFill>
          <a:prstDash val="solid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b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rPr>
            <a:t>Максимален размер на БФП:</a:t>
          </a:r>
          <a:endParaRPr lang="bg-BG" sz="2200" b="1" kern="1200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</a:endParaRPr>
        </a:p>
      </dsp:txBody>
      <dsp:txXfrm>
        <a:off x="-15784" y="1538925"/>
        <a:ext cx="2653590" cy="1306550"/>
      </dsp:txXfrm>
    </dsp:sp>
    <dsp:sp modelId="{CACCF400-C5C4-4896-8ABA-DE2FA689D44A}">
      <dsp:nvSpPr>
        <dsp:cNvPr id="0" name=""/>
        <dsp:cNvSpPr/>
      </dsp:nvSpPr>
      <dsp:spPr>
        <a:xfrm rot="5400000">
          <a:off x="8246941" y="1688299"/>
          <a:ext cx="3446144" cy="2635605"/>
        </a:xfrm>
        <a:prstGeom prst="rightArrow">
          <a:avLst>
            <a:gd name="adj1" fmla="val 49830"/>
            <a:gd name="adj2" fmla="val 60660"/>
          </a:avLst>
        </a:prstGeom>
        <a:gradFill rotWithShape="1">
          <a:gsLst>
            <a:gs pos="0">
              <a:schemeClr val="accent6"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6">
                <a:tint val="84000"/>
                <a:satMod val="160000"/>
              </a:schemeClr>
            </a:gs>
          </a:gsLst>
          <a:lin ang="5400000" scaled="0"/>
        </a:gradFill>
        <a:ln w="9525" cap="rnd" cmpd="sng" algn="ctr">
          <a:solidFill>
            <a:schemeClr val="accent6">
              <a:tint val="76000"/>
              <a:alpha val="60000"/>
              <a:hueMod val="94000"/>
            </a:schemeClr>
          </a:solidFill>
          <a:prstDash val="solid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b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rPr>
            <a:t>Минимален размер на БФП:</a:t>
          </a:r>
          <a:endParaRPr lang="bg-BG" sz="2200" b="1" kern="1200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</a:endParaRPr>
        </a:p>
      </dsp:txBody>
      <dsp:txXfrm>
        <a:off x="8645272" y="1951111"/>
        <a:ext cx="2649483" cy="1313321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61B1AB-FE82-4822-82E6-E0BF812E0266}">
      <dsp:nvSpPr>
        <dsp:cNvPr id="0" name=""/>
        <dsp:cNvSpPr/>
      </dsp:nvSpPr>
      <dsp:spPr>
        <a:xfrm>
          <a:off x="-5306142" y="-818815"/>
          <a:ext cx="6366793" cy="6366793"/>
        </a:xfrm>
        <a:prstGeom prst="blockArc">
          <a:avLst>
            <a:gd name="adj1" fmla="val 18900000"/>
            <a:gd name="adj2" fmla="val 2700000"/>
            <a:gd name="adj3" fmla="val 339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0198A5-A3B4-4C53-899E-797825CF1927}">
      <dsp:nvSpPr>
        <dsp:cNvPr id="0" name=""/>
        <dsp:cNvSpPr/>
      </dsp:nvSpPr>
      <dsp:spPr>
        <a:xfrm>
          <a:off x="869338" y="542923"/>
          <a:ext cx="11064353" cy="161639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237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Актуализиране на учебните планове и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програми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във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висшите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училища,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подготвящи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педагогически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специалисти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с цел обучение за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ефективна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работа в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мултикултурна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образователна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среда (само за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висши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училища).</a:t>
          </a:r>
          <a:endParaRPr lang="bg-BG" sz="2000" b="1" kern="1200" cap="none" spc="0" dirty="0">
            <a:ln w="6600">
              <a:solidFill>
                <a:schemeClr val="accent2"/>
              </a:solidFill>
              <a:prstDash val="solid"/>
            </a:ln>
            <a:solidFill>
              <a:srgbClr val="FFFFFF"/>
            </a:solidFill>
            <a:effectLst>
              <a:outerShdw dist="38100" dir="2700000" algn="tl" rotWithShape="0">
                <a:schemeClr val="accent2"/>
              </a:outerShdw>
            </a:effectLst>
            <a:latin typeface="Arial Black" panose="020B0A04020102020204" pitchFamily="34" charset="0"/>
          </a:endParaRPr>
        </a:p>
      </dsp:txBody>
      <dsp:txXfrm>
        <a:off x="869338" y="542923"/>
        <a:ext cx="11064353" cy="1616395"/>
      </dsp:txXfrm>
    </dsp:sp>
    <dsp:sp modelId="{871E673F-F746-4185-8914-B26DABAEFC7C}">
      <dsp:nvSpPr>
        <dsp:cNvPr id="0" name=""/>
        <dsp:cNvSpPr/>
      </dsp:nvSpPr>
      <dsp:spPr>
        <a:xfrm>
          <a:off x="24946" y="506729"/>
          <a:ext cx="1688783" cy="16887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190500">
          <a:bevelT w="190500" h="381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B783728-17D9-4E81-AED1-BBE001DA35A4}">
      <dsp:nvSpPr>
        <dsp:cNvPr id="0" name=""/>
        <dsp:cNvSpPr/>
      </dsp:nvSpPr>
      <dsp:spPr>
        <a:xfrm>
          <a:off x="869338" y="2614615"/>
          <a:ext cx="11064353" cy="15268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237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Провеждане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на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краткосрочни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обучения на учители, педагогически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специалисти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и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директори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от училища и детски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градини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за работа в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мултикултурна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образователна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среда,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които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завършват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с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присъждане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на от 1 до 3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квалификационни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кредита.</a:t>
          </a:r>
          <a:endParaRPr lang="bg-BG" sz="2000" b="1" kern="1200" cap="none" spc="0" dirty="0">
            <a:ln w="6600">
              <a:solidFill>
                <a:schemeClr val="accent2"/>
              </a:solidFill>
              <a:prstDash val="solid"/>
            </a:ln>
            <a:solidFill>
              <a:srgbClr val="FFFFFF"/>
            </a:solidFill>
            <a:effectLst>
              <a:outerShdw dist="38100" dir="2700000" algn="tl" rotWithShape="0">
                <a:schemeClr val="accent2"/>
              </a:outerShdw>
            </a:effectLst>
            <a:latin typeface="Arial Black" panose="020B0A04020102020204" pitchFamily="34" charset="0"/>
          </a:endParaRPr>
        </a:p>
      </dsp:txBody>
      <dsp:txXfrm>
        <a:off x="869338" y="2614615"/>
        <a:ext cx="11064353" cy="1526849"/>
      </dsp:txXfrm>
    </dsp:sp>
    <dsp:sp modelId="{70D6EAB3-9EB3-4E70-A4B3-C2DA42BCA410}">
      <dsp:nvSpPr>
        <dsp:cNvPr id="0" name=""/>
        <dsp:cNvSpPr/>
      </dsp:nvSpPr>
      <dsp:spPr>
        <a:xfrm>
          <a:off x="24946" y="2533648"/>
          <a:ext cx="1688783" cy="16887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61B1AB-FE82-4822-82E6-E0BF812E0266}">
      <dsp:nvSpPr>
        <dsp:cNvPr id="0" name=""/>
        <dsp:cNvSpPr/>
      </dsp:nvSpPr>
      <dsp:spPr>
        <a:xfrm>
          <a:off x="-5221415" y="-818815"/>
          <a:ext cx="6366793" cy="6366793"/>
        </a:xfrm>
        <a:prstGeom prst="blockArc">
          <a:avLst>
            <a:gd name="adj1" fmla="val 18900000"/>
            <a:gd name="adj2" fmla="val 2700000"/>
            <a:gd name="adj3" fmla="val 339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0198A5-A3B4-4C53-899E-797825CF1927}">
      <dsp:nvSpPr>
        <dsp:cNvPr id="0" name=""/>
        <dsp:cNvSpPr/>
      </dsp:nvSpPr>
      <dsp:spPr>
        <a:xfrm>
          <a:off x="954064" y="288133"/>
          <a:ext cx="11064353" cy="212597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237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Подкрепа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на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педагогическите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специалисти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за участие в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процедури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за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придобиване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на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професионално-квалификационни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степени за работа в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мултикултурна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среда,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включително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провеждане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на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подготвителни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курсове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за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придобиване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на пета и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четвърта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професионално-квалификационна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степен за работа в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мултикултурна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среда (само за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висши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училища).</a:t>
          </a:r>
          <a:endParaRPr lang="bg-BG" sz="2000" b="1" kern="1200" cap="none" spc="0" dirty="0">
            <a:ln w="6600">
              <a:solidFill>
                <a:schemeClr val="accent2"/>
              </a:solidFill>
              <a:prstDash val="solid"/>
            </a:ln>
            <a:solidFill>
              <a:srgbClr val="FFFFFF"/>
            </a:solidFill>
            <a:effectLst>
              <a:outerShdw dist="38100" dir="2700000" algn="tl" rotWithShape="0">
                <a:schemeClr val="accent2"/>
              </a:outerShdw>
            </a:effectLst>
            <a:latin typeface="Arial Black" panose="020B0A04020102020204" pitchFamily="34" charset="0"/>
          </a:endParaRPr>
        </a:p>
      </dsp:txBody>
      <dsp:txXfrm>
        <a:off x="954064" y="288133"/>
        <a:ext cx="11064353" cy="2125976"/>
      </dsp:txXfrm>
    </dsp:sp>
    <dsp:sp modelId="{871E673F-F746-4185-8914-B26DABAEFC7C}">
      <dsp:nvSpPr>
        <dsp:cNvPr id="0" name=""/>
        <dsp:cNvSpPr/>
      </dsp:nvSpPr>
      <dsp:spPr>
        <a:xfrm>
          <a:off x="-59779" y="285507"/>
          <a:ext cx="2027688" cy="213122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190500">
          <a:bevelT w="190500" h="381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B783728-17D9-4E81-AED1-BBE001DA35A4}">
      <dsp:nvSpPr>
        <dsp:cNvPr id="0" name=""/>
        <dsp:cNvSpPr/>
      </dsp:nvSpPr>
      <dsp:spPr>
        <a:xfrm>
          <a:off x="954064" y="2667386"/>
          <a:ext cx="11064353" cy="152684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2378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Непреки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дейности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– за организация и управление, информация и </a:t>
          </a:r>
          <a:r>
            <a:rPr lang="ru-RU" sz="2000" b="1" kern="1200" cap="none" spc="0" dirty="0" err="1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комуникация</a:t>
          </a:r>
          <a:r>
            <a:rPr lang="ru-RU" sz="20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 на проекта.</a:t>
          </a:r>
          <a:endParaRPr lang="bg-BG" sz="2000" b="1" kern="1200" cap="none" spc="0" dirty="0">
            <a:ln w="6600">
              <a:solidFill>
                <a:schemeClr val="accent2"/>
              </a:solidFill>
              <a:prstDash val="solid"/>
            </a:ln>
            <a:solidFill>
              <a:srgbClr val="FFFFFF"/>
            </a:solidFill>
            <a:effectLst>
              <a:outerShdw dist="38100" dir="2700000" algn="tl" rotWithShape="0">
                <a:schemeClr val="accent2"/>
              </a:outerShdw>
            </a:effectLst>
            <a:latin typeface="Arial Black" panose="020B0A04020102020204" pitchFamily="34" charset="0"/>
          </a:endParaRPr>
        </a:p>
      </dsp:txBody>
      <dsp:txXfrm>
        <a:off x="954064" y="2667386"/>
        <a:ext cx="11064353" cy="1526849"/>
      </dsp:txXfrm>
    </dsp:sp>
    <dsp:sp modelId="{70D6EAB3-9EB3-4E70-A4B3-C2DA42BCA410}">
      <dsp:nvSpPr>
        <dsp:cNvPr id="0" name=""/>
        <dsp:cNvSpPr/>
      </dsp:nvSpPr>
      <dsp:spPr>
        <a:xfrm>
          <a:off x="121781" y="2505977"/>
          <a:ext cx="1688783" cy="184967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602EC3-7ACD-4262-BE60-352CF4BAA8BE}">
      <dsp:nvSpPr>
        <dsp:cNvPr id="0" name=""/>
        <dsp:cNvSpPr/>
      </dsp:nvSpPr>
      <dsp:spPr>
        <a:xfrm>
          <a:off x="1" y="0"/>
          <a:ext cx="11535175" cy="99130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6">
                <a:tint val="84000"/>
                <a:satMod val="160000"/>
              </a:schemeClr>
            </a:gs>
          </a:gsLst>
          <a:lin ang="5400000" scaled="0"/>
        </a:gradFill>
        <a:ln w="9525" cap="rnd" cmpd="sng" algn="ctr">
          <a:solidFill>
            <a:schemeClr val="accent6">
              <a:tint val="76000"/>
              <a:alpha val="60000"/>
              <a:hueMod val="94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ИНТЕГРИРАНИ МЕРКИ ЗА ПОДОБРЯВАНЕ ДОСТЪПА ДО ОБРАЗОВАНИЕ</a:t>
          </a:r>
          <a:endParaRPr lang="bg-BG" sz="2400" b="1" kern="1200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sp:txBody>
      <dsp:txXfrm>
        <a:off x="29035" y="29034"/>
        <a:ext cx="11477107" cy="933236"/>
      </dsp:txXfrm>
    </dsp:sp>
    <dsp:sp modelId="{6E49B2DB-09DE-4745-9F12-2192F3FB0454}">
      <dsp:nvSpPr>
        <dsp:cNvPr id="0" name=""/>
        <dsp:cNvSpPr/>
      </dsp:nvSpPr>
      <dsp:spPr>
        <a:xfrm>
          <a:off x="1153519" y="991304"/>
          <a:ext cx="1153517" cy="9384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38484"/>
              </a:lnTo>
              <a:lnTo>
                <a:pt x="1153517" y="938484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39BE26-E192-4E2C-8560-8ACF6C8461BD}">
      <dsp:nvSpPr>
        <dsp:cNvPr id="0" name=""/>
        <dsp:cNvSpPr/>
      </dsp:nvSpPr>
      <dsp:spPr>
        <a:xfrm>
          <a:off x="2307036" y="1434137"/>
          <a:ext cx="9213913" cy="991304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latin typeface="Arial Black" panose="020B0A04020102020204" pitchFamily="34" charset="0"/>
            </a:rPr>
            <a:t>Общ бюджет (в лв.) –</a:t>
          </a:r>
          <a:r>
            <a:rPr lang="bg-BG" sz="2400" kern="1200" dirty="0" smtClean="0">
              <a:latin typeface="Arial Black" panose="020B0A04020102020204" pitchFamily="34" charset="0"/>
            </a:rPr>
            <a:t>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1" i="0" kern="1200" dirty="0" smtClean="0">
              <a:latin typeface="Arial Black" panose="020B0A04020102020204" pitchFamily="34" charset="0"/>
            </a:rPr>
            <a:t>23 000 000 лв. (май 2019 г.)</a:t>
          </a:r>
          <a:endParaRPr lang="bg-BG" sz="2400" i="0" kern="1200" dirty="0">
            <a:latin typeface="Arial Black" panose="020B0A04020102020204" pitchFamily="34" charset="0"/>
          </a:endParaRPr>
        </a:p>
      </dsp:txBody>
      <dsp:txXfrm>
        <a:off x="2336070" y="1463171"/>
        <a:ext cx="9155845" cy="933236"/>
      </dsp:txXfrm>
    </dsp:sp>
    <dsp:sp modelId="{023C9FB6-23B1-45C9-A23A-043EFAF1F328}">
      <dsp:nvSpPr>
        <dsp:cNvPr id="0" name=""/>
        <dsp:cNvSpPr/>
      </dsp:nvSpPr>
      <dsp:spPr>
        <a:xfrm>
          <a:off x="1153519" y="991304"/>
          <a:ext cx="1153517" cy="22552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55219"/>
              </a:lnTo>
              <a:lnTo>
                <a:pt x="1153517" y="2255219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F40696-6D40-41E9-9BF3-A71592C82AA9}">
      <dsp:nvSpPr>
        <dsp:cNvPr id="0" name=""/>
        <dsp:cNvSpPr/>
      </dsp:nvSpPr>
      <dsp:spPr>
        <a:xfrm>
          <a:off x="2307036" y="2673267"/>
          <a:ext cx="9208583" cy="1146512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200" kern="1200" dirty="0" smtClean="0">
              <a:latin typeface="Arial Black" panose="020B0A04020102020204" pitchFamily="34" charset="0"/>
            </a:rPr>
            <a:t>Компонент 2 – 3 000 000 лв.</a:t>
          </a:r>
          <a:endParaRPr lang="bg-BG" sz="2200" kern="1200" dirty="0">
            <a:latin typeface="Arial Black" panose="020B0A04020102020204" pitchFamily="34" charset="0"/>
          </a:endParaRPr>
        </a:p>
      </dsp:txBody>
      <dsp:txXfrm>
        <a:off x="2340616" y="2706847"/>
        <a:ext cx="9141423" cy="10793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602EC3-7ACD-4262-BE60-352CF4BAA8BE}">
      <dsp:nvSpPr>
        <dsp:cNvPr id="0" name=""/>
        <dsp:cNvSpPr/>
      </dsp:nvSpPr>
      <dsp:spPr>
        <a:xfrm>
          <a:off x="0" y="133818"/>
          <a:ext cx="11546775" cy="164768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6">
                <a:tint val="84000"/>
                <a:satMod val="160000"/>
              </a:schemeClr>
            </a:gs>
          </a:gsLst>
          <a:lin ang="5400000" scaled="0"/>
        </a:gradFill>
        <a:ln w="9525" cap="rnd" cmpd="sng" algn="ctr">
          <a:solidFill>
            <a:schemeClr val="accent6">
              <a:tint val="76000"/>
              <a:alpha val="60000"/>
              <a:hueMod val="94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1" i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1. </a:t>
          </a:r>
          <a:r>
            <a:rPr lang="ru-RU" sz="2400" b="1" i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ДОПЪЛВАЩА ПОДКРЕПА ЗА БЪЛГАРСКИ НАУЧНИ ОРГАНИЗАЦИИ, ИЗПЪЛНЯВАЩИ ПРОЕКТИ ПО ПРОГРАМА ХОРИЗОНТ 2020 </a:t>
          </a:r>
        </a:p>
      </dsp:txBody>
      <dsp:txXfrm>
        <a:off x="48259" y="182077"/>
        <a:ext cx="11450257" cy="1551168"/>
      </dsp:txXfrm>
    </dsp:sp>
    <dsp:sp modelId="{6E49B2DB-09DE-4745-9F12-2192F3FB0454}">
      <dsp:nvSpPr>
        <dsp:cNvPr id="0" name=""/>
        <dsp:cNvSpPr/>
      </dsp:nvSpPr>
      <dsp:spPr>
        <a:xfrm>
          <a:off x="1154677" y="1781505"/>
          <a:ext cx="1154679" cy="6668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6816"/>
              </a:lnTo>
              <a:lnTo>
                <a:pt x="1154679" y="666816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39BE26-E192-4E2C-8560-8ACF6C8461BD}">
      <dsp:nvSpPr>
        <dsp:cNvPr id="0" name=""/>
        <dsp:cNvSpPr/>
      </dsp:nvSpPr>
      <dsp:spPr>
        <a:xfrm>
          <a:off x="2309356" y="1952171"/>
          <a:ext cx="9223178" cy="992301"/>
        </a:xfrm>
        <a:prstGeom prst="roundRect">
          <a:avLst>
            <a:gd name="adj" fmla="val 10000"/>
          </a:avLst>
        </a:prstGeom>
        <a:solidFill>
          <a:schemeClr val="tx2">
            <a:lumMod val="50000"/>
          </a:schemeClr>
        </a:solidFill>
        <a:ln w="9525" cap="rnd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-152400">
          <a:bevelT w="190500" h="381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i="0" kern="1200" dirty="0" smtClean="0">
              <a:latin typeface="Arial Black" panose="020B0A04020102020204" pitchFamily="34" charset="0"/>
            </a:rPr>
            <a:t>Общ размер на БФП по процедурата (в лв.) –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latin typeface="Arial Black" panose="020B0A04020102020204" pitchFamily="34" charset="0"/>
            </a:rPr>
            <a:t>92 000 000 лв. </a:t>
          </a:r>
          <a:r>
            <a:rPr lang="bg-BG" sz="2000" i="0" kern="1200" dirty="0" smtClean="0">
              <a:latin typeface="Arial Black" panose="020B0A04020102020204" pitchFamily="34" charset="0"/>
            </a:rPr>
            <a:t>(февруари 2019 г.)  </a:t>
          </a:r>
          <a:endParaRPr lang="bg-BG" sz="2000" i="0" kern="1200" dirty="0">
            <a:latin typeface="Arial Black" panose="020B0A04020102020204" pitchFamily="34" charset="0"/>
          </a:endParaRPr>
        </a:p>
      </dsp:txBody>
      <dsp:txXfrm>
        <a:off x="2338420" y="1981235"/>
        <a:ext cx="9165050" cy="934173"/>
      </dsp:txXfrm>
    </dsp:sp>
    <dsp:sp modelId="{023C9FB6-23B1-45C9-A23A-043EFAF1F328}">
      <dsp:nvSpPr>
        <dsp:cNvPr id="0" name=""/>
        <dsp:cNvSpPr/>
      </dsp:nvSpPr>
      <dsp:spPr>
        <a:xfrm>
          <a:off x="1154677" y="1781505"/>
          <a:ext cx="1154679" cy="19071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7193"/>
              </a:lnTo>
              <a:lnTo>
                <a:pt x="1154679" y="1907193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F40696-6D40-41E9-9BF3-A71592C82AA9}">
      <dsp:nvSpPr>
        <dsp:cNvPr id="0" name=""/>
        <dsp:cNvSpPr/>
      </dsp:nvSpPr>
      <dsp:spPr>
        <a:xfrm>
          <a:off x="2309356" y="3192548"/>
          <a:ext cx="9217844" cy="992301"/>
        </a:xfrm>
        <a:prstGeom prst="roundRect">
          <a:avLst>
            <a:gd name="adj" fmla="val 10000"/>
          </a:avLst>
        </a:prstGeom>
        <a:solidFill>
          <a:schemeClr val="tx2">
            <a:lumMod val="50000"/>
          </a:schemeClr>
        </a:solidFill>
        <a:ln w="9525" cap="rnd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 z="-152400">
          <a:bevelT w="190500" h="381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solidFill>
                <a:schemeClr val="bg1"/>
              </a:solidFill>
              <a:latin typeface="Arial Black" panose="020B0A04020102020204" pitchFamily="34" charset="0"/>
            </a:rPr>
            <a:t>Предоставяне на БФП – </a:t>
          </a:r>
          <a:r>
            <a:rPr lang="bg-BG" sz="2000" kern="1200" dirty="0" smtClean="0">
              <a:latin typeface="Arial Black" panose="020B0A04020102020204" pitchFamily="34" charset="0"/>
            </a:rPr>
            <a:t>чрез директно предоставяне на конкретен бенефициент по </a:t>
          </a:r>
          <a:r>
            <a:rPr lang="ru-RU" sz="2000" kern="1200" dirty="0" smtClean="0">
              <a:latin typeface="Arial Black" panose="020B0A04020102020204" pitchFamily="34" charset="0"/>
            </a:rPr>
            <a:t>чл. 25, ал. 1, т. 2 от ЗУСЕ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 Black" panose="020B0A04020102020204" pitchFamily="34" charset="0"/>
            </a:rPr>
            <a:t>СИФ.</a:t>
          </a:r>
          <a:endParaRPr lang="bg-BG" sz="2000" kern="1200" dirty="0">
            <a:solidFill>
              <a:schemeClr val="bg1"/>
            </a:solidFill>
            <a:latin typeface="Arial Black" panose="020B0A04020102020204" pitchFamily="34" charset="0"/>
          </a:endParaRPr>
        </a:p>
      </dsp:txBody>
      <dsp:txXfrm>
        <a:off x="2338420" y="3221612"/>
        <a:ext cx="9159716" cy="93417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8477BF-082C-4E93-A3A9-DED7A277A30E}">
      <dsp:nvSpPr>
        <dsp:cNvPr id="0" name=""/>
        <dsp:cNvSpPr/>
      </dsp:nvSpPr>
      <dsp:spPr>
        <a:xfrm>
          <a:off x="545012" y="585071"/>
          <a:ext cx="2880360" cy="2160270"/>
        </a:xfrm>
        <a:prstGeom prst="upArrow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70D1B81-ED88-43A9-B3DD-82E1F3759919}">
      <dsp:nvSpPr>
        <dsp:cNvPr id="0" name=""/>
        <dsp:cNvSpPr/>
      </dsp:nvSpPr>
      <dsp:spPr>
        <a:xfrm>
          <a:off x="3511783" y="-585071"/>
          <a:ext cx="6262968" cy="45005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0" rIns="227584" bIns="227584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200" b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Максимален размер на БФП – 30 000 000 лв. </a:t>
          </a:r>
          <a:endParaRPr lang="bg-BG" sz="3200" b="1" kern="1200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sp:txBody>
      <dsp:txXfrm>
        <a:off x="3511783" y="-585071"/>
        <a:ext cx="6262968" cy="4500555"/>
      </dsp:txXfrm>
    </dsp:sp>
    <dsp:sp modelId="{67765BF2-5A7D-49C0-B679-0BD8896640DB}">
      <dsp:nvSpPr>
        <dsp:cNvPr id="0" name=""/>
        <dsp:cNvSpPr/>
      </dsp:nvSpPr>
      <dsp:spPr>
        <a:xfrm>
          <a:off x="1409120" y="2925364"/>
          <a:ext cx="2880360" cy="2160270"/>
        </a:xfrm>
        <a:prstGeom prst="downArrow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6859964-96A6-4E43-AA24-D24213F07883}">
      <dsp:nvSpPr>
        <dsp:cNvPr id="0" name=""/>
        <dsp:cNvSpPr/>
      </dsp:nvSpPr>
      <dsp:spPr>
        <a:xfrm>
          <a:off x="4375891" y="2925364"/>
          <a:ext cx="6262968" cy="21602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0" rIns="227584" bIns="227584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200" b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Минимален размер на БФП –  5 000 000 лв. </a:t>
          </a:r>
          <a:endParaRPr lang="bg-BG" sz="3200" kern="1200" dirty="0"/>
        </a:p>
      </dsp:txBody>
      <dsp:txXfrm>
        <a:off x="4375891" y="2925364"/>
        <a:ext cx="6262968" cy="21602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602EC3-7ACD-4262-BE60-352CF4BAA8BE}">
      <dsp:nvSpPr>
        <dsp:cNvPr id="0" name=""/>
        <dsp:cNvSpPr/>
      </dsp:nvSpPr>
      <dsp:spPr>
        <a:xfrm>
          <a:off x="1" y="157356"/>
          <a:ext cx="11546775" cy="99230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6">
                <a:tint val="84000"/>
                <a:satMod val="160000"/>
              </a:schemeClr>
            </a:gs>
          </a:gsLst>
          <a:lin ang="5400000" scaled="0"/>
        </a:gradFill>
        <a:ln w="9525" cap="rnd" cmpd="sng" algn="ctr">
          <a:solidFill>
            <a:srgbClr val="FF0000">
              <a:alpha val="60000"/>
            </a:srgb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1" i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1. </a:t>
          </a:r>
          <a:r>
            <a:rPr lang="ru-RU" sz="2400" b="1" i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ВЪВЕЖДАНЕ НА ДУАЛНА СИСТЕМА НА ОБУЧЕНИЕ </a:t>
          </a:r>
          <a:r>
            <a:rPr lang="en-US" sz="2400" b="1" i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               </a:t>
          </a:r>
          <a:r>
            <a:rPr lang="ru-RU" sz="2400" b="1" i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(ДОМИНО 2) </a:t>
          </a:r>
          <a:endParaRPr lang="bg-BG" sz="2400" b="1" i="1" kern="1200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sp:txBody>
      <dsp:txXfrm>
        <a:off x="29065" y="186420"/>
        <a:ext cx="11488647" cy="934173"/>
      </dsp:txXfrm>
    </dsp:sp>
    <dsp:sp modelId="{6E49B2DB-09DE-4745-9F12-2192F3FB0454}">
      <dsp:nvSpPr>
        <dsp:cNvPr id="0" name=""/>
        <dsp:cNvSpPr/>
      </dsp:nvSpPr>
      <dsp:spPr>
        <a:xfrm>
          <a:off x="1154679" y="1149657"/>
          <a:ext cx="1154677" cy="8224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22459"/>
              </a:lnTo>
              <a:lnTo>
                <a:pt x="1154677" y="822459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39BE26-E192-4E2C-8560-8ACF6C8461BD}">
      <dsp:nvSpPr>
        <dsp:cNvPr id="0" name=""/>
        <dsp:cNvSpPr/>
      </dsp:nvSpPr>
      <dsp:spPr>
        <a:xfrm>
          <a:off x="2309356" y="1475966"/>
          <a:ext cx="9223178" cy="992301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i="0" kern="1200" dirty="0" smtClean="0">
              <a:latin typeface="Arial Black" panose="020B0A04020102020204" pitchFamily="34" charset="0"/>
            </a:rPr>
            <a:t>Общ размер на БФП по процедурата (в лв.) –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i="0" kern="1200" dirty="0" smtClean="0">
              <a:latin typeface="Arial Black" panose="020B0A04020102020204" pitchFamily="34" charset="0"/>
            </a:rPr>
            <a:t>14 000 000 лв. (Март 2019 г.)</a:t>
          </a:r>
          <a:endParaRPr lang="bg-BG" sz="2000" i="0" kern="1200" dirty="0">
            <a:latin typeface="Arial Black" panose="020B0A04020102020204" pitchFamily="34" charset="0"/>
          </a:endParaRPr>
        </a:p>
      </dsp:txBody>
      <dsp:txXfrm>
        <a:off x="2338420" y="1505030"/>
        <a:ext cx="9165050" cy="934173"/>
      </dsp:txXfrm>
    </dsp:sp>
    <dsp:sp modelId="{023C9FB6-23B1-45C9-A23A-043EFAF1F328}">
      <dsp:nvSpPr>
        <dsp:cNvPr id="0" name=""/>
        <dsp:cNvSpPr/>
      </dsp:nvSpPr>
      <dsp:spPr>
        <a:xfrm>
          <a:off x="1154679" y="1149657"/>
          <a:ext cx="1154677" cy="22113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11348"/>
              </a:lnTo>
              <a:lnTo>
                <a:pt x="1154677" y="2211348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F40696-6D40-41E9-9BF3-A71592C82AA9}">
      <dsp:nvSpPr>
        <dsp:cNvPr id="0" name=""/>
        <dsp:cNvSpPr/>
      </dsp:nvSpPr>
      <dsp:spPr>
        <a:xfrm>
          <a:off x="2309356" y="2716342"/>
          <a:ext cx="9217844" cy="1289326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latin typeface="Arial Black" panose="020B0A04020102020204" pitchFamily="34" charset="0"/>
            </a:rPr>
            <a:t>Предоставяне на БФП – </a:t>
          </a:r>
          <a:r>
            <a:rPr lang="ru-RU" sz="2000" kern="1200" dirty="0" smtClean="0">
              <a:latin typeface="Arial Black" panose="020B0A04020102020204" pitchFamily="34" charset="0"/>
            </a:rPr>
            <a:t>чрез подбор на </a:t>
          </a:r>
          <a:r>
            <a:rPr lang="ru-RU" sz="2000" kern="1200" dirty="0" err="1" smtClean="0">
              <a:latin typeface="Arial Black" panose="020B0A04020102020204" pitchFamily="34" charset="0"/>
            </a:rPr>
            <a:t>проектни</a:t>
          </a:r>
          <a:r>
            <a:rPr lang="ru-RU" sz="2000" kern="1200" dirty="0" smtClean="0">
              <a:latin typeface="Arial Black" panose="020B0A04020102020204" pitchFamily="34" charset="0"/>
            </a:rPr>
            <a:t> предложения по Раздел II, чл. 25, ал. 1, т. 1 от ЗУСЕСИФ и чл. 2, т. 1 от ПМС 162/05.07.2016 г.</a:t>
          </a:r>
          <a:endParaRPr lang="bg-BG" sz="2000" kern="1200" dirty="0">
            <a:latin typeface="Arial Black" panose="020B0A04020102020204" pitchFamily="34" charset="0"/>
          </a:endParaRPr>
        </a:p>
      </dsp:txBody>
      <dsp:txXfrm>
        <a:off x="2347119" y="2754105"/>
        <a:ext cx="9142318" cy="12138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8477BF-082C-4E93-A3A9-DED7A277A30E}">
      <dsp:nvSpPr>
        <dsp:cNvPr id="0" name=""/>
        <dsp:cNvSpPr/>
      </dsp:nvSpPr>
      <dsp:spPr>
        <a:xfrm>
          <a:off x="545012" y="585071"/>
          <a:ext cx="2880360" cy="2160270"/>
        </a:xfrm>
        <a:prstGeom prst="upArrow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70D1B81-ED88-43A9-B3DD-82E1F3759919}">
      <dsp:nvSpPr>
        <dsp:cNvPr id="0" name=""/>
        <dsp:cNvSpPr/>
      </dsp:nvSpPr>
      <dsp:spPr>
        <a:xfrm>
          <a:off x="3511783" y="-585071"/>
          <a:ext cx="6262968" cy="45005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0" rIns="227584" bIns="227584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200" b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Максимален размер на БФП – 500 000 лв. </a:t>
          </a:r>
          <a:endParaRPr lang="bg-BG" sz="3200" b="1" kern="1200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sp:txBody>
      <dsp:txXfrm>
        <a:off x="3511783" y="-585071"/>
        <a:ext cx="6262968" cy="4500555"/>
      </dsp:txXfrm>
    </dsp:sp>
    <dsp:sp modelId="{67765BF2-5A7D-49C0-B679-0BD8896640DB}">
      <dsp:nvSpPr>
        <dsp:cNvPr id="0" name=""/>
        <dsp:cNvSpPr/>
      </dsp:nvSpPr>
      <dsp:spPr>
        <a:xfrm>
          <a:off x="1409120" y="2925364"/>
          <a:ext cx="2880360" cy="2160270"/>
        </a:xfrm>
        <a:prstGeom prst="downArrow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6859964-96A6-4E43-AA24-D24213F07883}">
      <dsp:nvSpPr>
        <dsp:cNvPr id="0" name=""/>
        <dsp:cNvSpPr/>
      </dsp:nvSpPr>
      <dsp:spPr>
        <a:xfrm>
          <a:off x="4375891" y="2925364"/>
          <a:ext cx="6262968" cy="21602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0" rIns="227584" bIns="227584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200" b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Минимален размер на БФП –  200 000 лв. </a:t>
          </a:r>
          <a:endParaRPr lang="bg-BG" sz="3200" kern="1200" dirty="0"/>
        </a:p>
      </dsp:txBody>
      <dsp:txXfrm>
        <a:off x="4375891" y="2925364"/>
        <a:ext cx="6262968" cy="21602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974584-1F5D-4CA3-A139-0DF97A9C8F52}">
      <dsp:nvSpPr>
        <dsp:cNvPr id="0" name=""/>
        <dsp:cNvSpPr/>
      </dsp:nvSpPr>
      <dsp:spPr>
        <a:xfrm>
          <a:off x="805447" y="2016"/>
          <a:ext cx="4327114" cy="2163557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  <a:tileRect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Допустими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кандидати:</a:t>
          </a:r>
          <a:endParaRPr lang="bg-BG" sz="2800" b="1" kern="1200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sp:txBody>
      <dsp:txXfrm>
        <a:off x="868815" y="65384"/>
        <a:ext cx="4200378" cy="2036821"/>
      </dsp:txXfrm>
    </dsp:sp>
    <dsp:sp modelId="{3380C355-5907-4C78-AC06-CAAF5801DF94}">
      <dsp:nvSpPr>
        <dsp:cNvPr id="0" name=""/>
        <dsp:cNvSpPr/>
      </dsp:nvSpPr>
      <dsp:spPr>
        <a:xfrm>
          <a:off x="1238158" y="2165573"/>
          <a:ext cx="432711" cy="16226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2667"/>
              </a:lnTo>
              <a:lnTo>
                <a:pt x="432711" y="1622667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17CBF5-F66B-4484-8B70-60AEA04F2C9C}">
      <dsp:nvSpPr>
        <dsp:cNvPr id="0" name=""/>
        <dsp:cNvSpPr/>
      </dsp:nvSpPr>
      <dsp:spPr>
        <a:xfrm>
          <a:off x="1670869" y="2706463"/>
          <a:ext cx="3690266" cy="2163557"/>
        </a:xfrm>
        <a:prstGeom prst="roundRect">
          <a:avLst>
            <a:gd name="adj" fmla="val 10000"/>
          </a:avLst>
        </a:prstGeom>
        <a:pattFill prst="pct90">
          <a:fgClr>
            <a:srgbClr val="CCECFF"/>
          </a:fgClr>
          <a:bgClr>
            <a:schemeClr val="bg1"/>
          </a:bgClr>
        </a:patt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kern="1200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 Black" panose="020B0A04020102020204" pitchFamily="34" charset="0"/>
            </a:rPr>
            <a:t>Професионални гимназии</a:t>
          </a:r>
          <a:endParaRPr lang="bg-BG" sz="2800" b="1" kern="1200" cap="none" spc="0" dirty="0">
            <a:ln w="22225">
              <a:solidFill>
                <a:schemeClr val="accent2"/>
              </a:solidFill>
              <a:prstDash val="solid"/>
            </a:ln>
            <a:solidFill>
              <a:schemeClr val="accent2">
                <a:lumMod val="40000"/>
                <a:lumOff val="60000"/>
              </a:schemeClr>
            </a:solidFill>
            <a:effectLst/>
            <a:latin typeface="Arial Black" panose="020B0A04020102020204" pitchFamily="34" charset="0"/>
          </a:endParaRPr>
        </a:p>
      </dsp:txBody>
      <dsp:txXfrm>
        <a:off x="1734237" y="2769831"/>
        <a:ext cx="3563530" cy="2036821"/>
      </dsp:txXfrm>
    </dsp:sp>
    <dsp:sp modelId="{BFA84F26-9C4F-41C6-9E91-519A181E44C1}">
      <dsp:nvSpPr>
        <dsp:cNvPr id="0" name=""/>
        <dsp:cNvSpPr/>
      </dsp:nvSpPr>
      <dsp:spPr>
        <a:xfrm>
          <a:off x="6005080" y="0"/>
          <a:ext cx="4327114" cy="2163557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Допустими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партньори:</a:t>
          </a:r>
          <a:endParaRPr lang="bg-BG" sz="2800" b="1" kern="1200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sp:txBody>
      <dsp:txXfrm>
        <a:off x="6068448" y="63368"/>
        <a:ext cx="4200378" cy="2036821"/>
      </dsp:txXfrm>
    </dsp:sp>
    <dsp:sp modelId="{C30C3457-9B52-43C9-829D-E5EF2515E73E}">
      <dsp:nvSpPr>
        <dsp:cNvPr id="0" name=""/>
        <dsp:cNvSpPr/>
      </dsp:nvSpPr>
      <dsp:spPr>
        <a:xfrm>
          <a:off x="6437791" y="2163557"/>
          <a:ext cx="641970" cy="16246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4684"/>
              </a:lnTo>
              <a:lnTo>
                <a:pt x="641970" y="1624684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EF4569-1D2E-4B32-A755-1A1062742B12}">
      <dsp:nvSpPr>
        <dsp:cNvPr id="0" name=""/>
        <dsp:cNvSpPr/>
      </dsp:nvSpPr>
      <dsp:spPr>
        <a:xfrm>
          <a:off x="7079762" y="2706463"/>
          <a:ext cx="3461691" cy="2163557"/>
        </a:xfrm>
        <a:prstGeom prst="roundRect">
          <a:avLst>
            <a:gd name="adj" fmla="val 10000"/>
          </a:avLst>
        </a:prstGeom>
        <a:pattFill prst="pct90">
          <a:fgClr>
            <a:srgbClr val="CCECFF"/>
          </a:fgClr>
          <a:bgClr>
            <a:schemeClr val="bg1"/>
          </a:bgClr>
        </a:patt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kern="1200" cap="none" spc="0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rPr>
            <a:t>Работодатели </a:t>
          </a:r>
          <a:endParaRPr lang="bg-BG" sz="2800" b="1" kern="1200" cap="none" spc="0" dirty="0">
            <a:ln w="6600">
              <a:solidFill>
                <a:schemeClr val="accent2"/>
              </a:solidFill>
              <a:prstDash val="solid"/>
            </a:ln>
            <a:solidFill>
              <a:srgbClr val="FFFFFF"/>
            </a:solidFill>
            <a:effectLst>
              <a:outerShdw dist="38100" dir="2700000" algn="tl" rotWithShape="0">
                <a:schemeClr val="accent2"/>
              </a:outerShdw>
            </a:effectLst>
            <a:latin typeface="Arial Black" panose="020B0A04020102020204" pitchFamily="34" charset="0"/>
          </a:endParaRPr>
        </a:p>
      </dsp:txBody>
      <dsp:txXfrm>
        <a:off x="7143130" y="2769831"/>
        <a:ext cx="3334955" cy="203682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602EC3-7ACD-4262-BE60-352CF4BAA8BE}">
      <dsp:nvSpPr>
        <dsp:cNvPr id="0" name=""/>
        <dsp:cNvSpPr/>
      </dsp:nvSpPr>
      <dsp:spPr>
        <a:xfrm>
          <a:off x="1" y="470734"/>
          <a:ext cx="11546775" cy="160403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6">
                <a:tint val="84000"/>
                <a:satMod val="160000"/>
              </a:schemeClr>
            </a:gs>
          </a:gsLst>
          <a:lin ang="5400000" scaled="0"/>
        </a:gradFill>
        <a:ln w="9525" cap="rnd" cmpd="sng" algn="ctr">
          <a:solidFill>
            <a:srgbClr val="FF0000"/>
          </a:solidFill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1" i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2. ПРОФЕСИОНАЛНО ОБРАЗОВАНИЕ ЗА УС</a:t>
          </a:r>
          <a:r>
            <a:rPr lang="ru-RU" sz="2400" b="1" i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ПЕШНА РЕАЛИЗАЦИЯ НА ПАЗАРА НА ТРУДА НА РЕГИОНАЛНО НИВО</a:t>
          </a:r>
          <a:endParaRPr lang="bg-BG" sz="2400" b="1" kern="1200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sp:txBody>
      <dsp:txXfrm>
        <a:off x="46982" y="517715"/>
        <a:ext cx="11452813" cy="1510073"/>
      </dsp:txXfrm>
    </dsp:sp>
    <dsp:sp modelId="{6E49B2DB-09DE-4745-9F12-2192F3FB0454}">
      <dsp:nvSpPr>
        <dsp:cNvPr id="0" name=""/>
        <dsp:cNvSpPr/>
      </dsp:nvSpPr>
      <dsp:spPr>
        <a:xfrm>
          <a:off x="1154679" y="2074770"/>
          <a:ext cx="1154677" cy="7948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4833"/>
              </a:lnTo>
              <a:lnTo>
                <a:pt x="1154677" y="794833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39BE26-E192-4E2C-8560-8ACF6C8461BD}">
      <dsp:nvSpPr>
        <dsp:cNvPr id="0" name=""/>
        <dsp:cNvSpPr/>
      </dsp:nvSpPr>
      <dsp:spPr>
        <a:xfrm>
          <a:off x="2309356" y="2373452"/>
          <a:ext cx="9223178" cy="992301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latin typeface="Arial Black" panose="020B0A04020102020204" pitchFamily="34" charset="0"/>
            </a:rPr>
            <a:t>Общ размер на БФП по процедурата (в лв.) –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i="0" kern="1200" dirty="0" smtClean="0">
              <a:latin typeface="Arial Black" panose="020B0A04020102020204" pitchFamily="34" charset="0"/>
            </a:rPr>
            <a:t>7 200 000 лв. (септември 2019 г.)</a:t>
          </a:r>
          <a:endParaRPr lang="bg-BG" sz="2000" i="0" kern="1200" dirty="0">
            <a:latin typeface="Arial Black" panose="020B0A04020102020204" pitchFamily="34" charset="0"/>
          </a:endParaRPr>
        </a:p>
      </dsp:txBody>
      <dsp:txXfrm>
        <a:off x="2338420" y="2402516"/>
        <a:ext cx="9165050" cy="934173"/>
      </dsp:txXfrm>
    </dsp:sp>
    <dsp:sp modelId="{023C9FB6-23B1-45C9-A23A-043EFAF1F328}">
      <dsp:nvSpPr>
        <dsp:cNvPr id="0" name=""/>
        <dsp:cNvSpPr/>
      </dsp:nvSpPr>
      <dsp:spPr>
        <a:xfrm>
          <a:off x="1154679" y="2074770"/>
          <a:ext cx="1154677" cy="21660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66035"/>
              </a:lnTo>
              <a:lnTo>
                <a:pt x="1154677" y="2166035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F40696-6D40-41E9-9BF3-A71592C82AA9}">
      <dsp:nvSpPr>
        <dsp:cNvPr id="0" name=""/>
        <dsp:cNvSpPr/>
      </dsp:nvSpPr>
      <dsp:spPr>
        <a:xfrm>
          <a:off x="2309356" y="3613829"/>
          <a:ext cx="9217844" cy="1253951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latin typeface="Arial Black" panose="020B0A04020102020204" pitchFamily="34" charset="0"/>
            </a:rPr>
            <a:t>Предоставяне на БФП – </a:t>
          </a:r>
          <a:r>
            <a:rPr lang="ru-RU" sz="2000" kern="1200" dirty="0" smtClean="0">
              <a:latin typeface="Arial Black" panose="020B0A04020102020204" pitchFamily="34" charset="0"/>
            </a:rPr>
            <a:t>чрез подбор на </a:t>
          </a:r>
          <a:r>
            <a:rPr lang="ru-RU" sz="2000" kern="1200" dirty="0" err="1" smtClean="0">
              <a:latin typeface="Arial Black" panose="020B0A04020102020204" pitchFamily="34" charset="0"/>
            </a:rPr>
            <a:t>проектни</a:t>
          </a:r>
          <a:r>
            <a:rPr lang="ru-RU" sz="2000" kern="1200" dirty="0" smtClean="0">
              <a:latin typeface="Arial Black" panose="020B0A04020102020204" pitchFamily="34" charset="0"/>
            </a:rPr>
            <a:t> предложения по Раздел II, чл. 25, ал. 1, т. 1 от ЗУСЕСИФ и чл. 2, т. 1 от ПМС 162/05.07.2016 г.</a:t>
          </a:r>
          <a:endParaRPr lang="bg-BG" sz="2000" kern="1200" dirty="0">
            <a:latin typeface="Arial Black" panose="020B0A04020102020204" pitchFamily="34" charset="0"/>
          </a:endParaRPr>
        </a:p>
      </dsp:txBody>
      <dsp:txXfrm>
        <a:off x="2346083" y="3650556"/>
        <a:ext cx="9144390" cy="118049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602EC3-7ACD-4262-BE60-352CF4BAA8BE}">
      <dsp:nvSpPr>
        <dsp:cNvPr id="0" name=""/>
        <dsp:cNvSpPr/>
      </dsp:nvSpPr>
      <dsp:spPr>
        <a:xfrm>
          <a:off x="1" y="303854"/>
          <a:ext cx="11546775" cy="159607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6">
                <a:tint val="84000"/>
                <a:satMod val="160000"/>
              </a:schemeClr>
            </a:gs>
          </a:gsLst>
          <a:lin ang="5400000" scaled="0"/>
        </a:gradFill>
        <a:ln w="9525" cap="rnd" cmpd="sng" algn="ctr">
          <a:solidFill>
            <a:srgbClr val="FF0000"/>
          </a:solidFill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1" i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3. </a:t>
          </a:r>
          <a:r>
            <a:rPr lang="ru-RU" sz="2400" b="1" i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УСЪВЪРШЕНСТВАНЕ НА СИСТЕМАТА НА ВИСШЕТО ОБРАЗОВАНИЕ В СЪОТВЕТСТВИЕ С ИЗИСКВАНИЯТА НА ПАЗАРА НА ТРУДА</a:t>
          </a:r>
          <a:endParaRPr lang="bg-BG" sz="2400" b="1" i="1" kern="1200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sp:txBody>
      <dsp:txXfrm>
        <a:off x="46748" y="350601"/>
        <a:ext cx="11453281" cy="1502582"/>
      </dsp:txXfrm>
    </dsp:sp>
    <dsp:sp modelId="{6E49B2DB-09DE-4745-9F12-2192F3FB0454}">
      <dsp:nvSpPr>
        <dsp:cNvPr id="0" name=""/>
        <dsp:cNvSpPr/>
      </dsp:nvSpPr>
      <dsp:spPr>
        <a:xfrm>
          <a:off x="1154679" y="1899931"/>
          <a:ext cx="1154677" cy="9045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04562"/>
              </a:lnTo>
              <a:lnTo>
                <a:pt x="1154677" y="904562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39BE26-E192-4E2C-8560-8ACF6C8461BD}">
      <dsp:nvSpPr>
        <dsp:cNvPr id="0" name=""/>
        <dsp:cNvSpPr/>
      </dsp:nvSpPr>
      <dsp:spPr>
        <a:xfrm>
          <a:off x="2309356" y="2308342"/>
          <a:ext cx="9223178" cy="992301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latin typeface="Arial Black" panose="020B0A04020102020204" pitchFamily="34" charset="0"/>
            </a:rPr>
            <a:t>Общ размер на БФП по процедурата (в лв.) –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i="0" kern="1200" dirty="0" smtClean="0">
              <a:latin typeface="Arial Black" panose="020B0A04020102020204" pitchFamily="34" charset="0"/>
            </a:rPr>
            <a:t>30 000 000 лв. (октомври 2019 г.)</a:t>
          </a:r>
          <a:endParaRPr lang="bg-BG" sz="2000" i="0" kern="1200" dirty="0">
            <a:latin typeface="Arial Black" panose="020B0A04020102020204" pitchFamily="34" charset="0"/>
          </a:endParaRPr>
        </a:p>
      </dsp:txBody>
      <dsp:txXfrm>
        <a:off x="2338420" y="2337406"/>
        <a:ext cx="9165050" cy="934173"/>
      </dsp:txXfrm>
    </dsp:sp>
    <dsp:sp modelId="{023C9FB6-23B1-45C9-A23A-043EFAF1F328}">
      <dsp:nvSpPr>
        <dsp:cNvPr id="0" name=""/>
        <dsp:cNvSpPr/>
      </dsp:nvSpPr>
      <dsp:spPr>
        <a:xfrm>
          <a:off x="1154679" y="1899931"/>
          <a:ext cx="1154677" cy="23368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36894"/>
              </a:lnTo>
              <a:lnTo>
                <a:pt x="1154677" y="2336894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F40696-6D40-41E9-9BF3-A71592C82AA9}">
      <dsp:nvSpPr>
        <dsp:cNvPr id="0" name=""/>
        <dsp:cNvSpPr/>
      </dsp:nvSpPr>
      <dsp:spPr>
        <a:xfrm>
          <a:off x="2309356" y="3548719"/>
          <a:ext cx="9217844" cy="1376212"/>
        </a:xfrm>
        <a:prstGeom prst="roundRect">
          <a:avLst>
            <a:gd name="adj" fmla="val 10000"/>
          </a:avLst>
        </a:prstGeom>
        <a:gradFill rotWithShape="0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>
              <a:latin typeface="Arial Black" panose="020B0A04020102020204" pitchFamily="34" charset="0"/>
            </a:rPr>
            <a:t>Предоставяне на БФП – </a:t>
          </a:r>
          <a:r>
            <a:rPr lang="ru-RU" sz="2000" kern="1200" dirty="0" smtClean="0">
              <a:latin typeface="Arial Black" panose="020B0A04020102020204" pitchFamily="34" charset="0"/>
            </a:rPr>
            <a:t>чрез подбор на </a:t>
          </a:r>
          <a:r>
            <a:rPr lang="ru-RU" sz="2000" kern="1200" dirty="0" err="1" smtClean="0">
              <a:latin typeface="Arial Black" panose="020B0A04020102020204" pitchFamily="34" charset="0"/>
            </a:rPr>
            <a:t>проектни</a:t>
          </a:r>
          <a:r>
            <a:rPr lang="ru-RU" sz="2000" kern="1200" dirty="0" smtClean="0">
              <a:latin typeface="Arial Black" panose="020B0A04020102020204" pitchFamily="34" charset="0"/>
            </a:rPr>
            <a:t> предложения по Раздел II, чл. 25, ал. 1, т. 1 от ЗУСЕСИФ и чл. 2, т. 1 от ПМС 162/05.07.2016 г.</a:t>
          </a:r>
          <a:endParaRPr lang="bg-BG" sz="2000" kern="1200" dirty="0">
            <a:latin typeface="Arial Black" panose="020B0A04020102020204" pitchFamily="34" charset="0"/>
          </a:endParaRPr>
        </a:p>
      </dsp:txBody>
      <dsp:txXfrm>
        <a:off x="2349664" y="3589027"/>
        <a:ext cx="9137228" cy="129559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8477BF-082C-4E93-A3A9-DED7A277A30E}">
      <dsp:nvSpPr>
        <dsp:cNvPr id="0" name=""/>
        <dsp:cNvSpPr/>
      </dsp:nvSpPr>
      <dsp:spPr>
        <a:xfrm>
          <a:off x="545012" y="585071"/>
          <a:ext cx="2880360" cy="2160270"/>
        </a:xfrm>
        <a:prstGeom prst="upArrow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70D1B81-ED88-43A9-B3DD-82E1F3759919}">
      <dsp:nvSpPr>
        <dsp:cNvPr id="0" name=""/>
        <dsp:cNvSpPr/>
      </dsp:nvSpPr>
      <dsp:spPr>
        <a:xfrm>
          <a:off x="3511783" y="-585071"/>
          <a:ext cx="6262968" cy="45005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0" rIns="227584" bIns="227584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200" b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Максимален размер на БФП – 2 000 000 лв. </a:t>
          </a:r>
          <a:endParaRPr lang="bg-BG" sz="3200" b="1" kern="1200" cap="none" spc="0" dirty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  <a:latin typeface="Arial Black" panose="020B0A04020102020204" pitchFamily="34" charset="0"/>
          </a:endParaRPr>
        </a:p>
      </dsp:txBody>
      <dsp:txXfrm>
        <a:off x="3511783" y="-585071"/>
        <a:ext cx="6262968" cy="4500555"/>
      </dsp:txXfrm>
    </dsp:sp>
    <dsp:sp modelId="{67765BF2-5A7D-49C0-B679-0BD8896640DB}">
      <dsp:nvSpPr>
        <dsp:cNvPr id="0" name=""/>
        <dsp:cNvSpPr/>
      </dsp:nvSpPr>
      <dsp:spPr>
        <a:xfrm>
          <a:off x="1409120" y="2925364"/>
          <a:ext cx="2880360" cy="2160270"/>
        </a:xfrm>
        <a:prstGeom prst="downArrow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innerShdw blurRad="25400" dist="12700" dir="13500000">
            <a:srgbClr val="000000">
              <a:alpha val="45000"/>
            </a:srgbClr>
          </a:inn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6859964-96A6-4E43-AA24-D24213F07883}">
      <dsp:nvSpPr>
        <dsp:cNvPr id="0" name=""/>
        <dsp:cNvSpPr/>
      </dsp:nvSpPr>
      <dsp:spPr>
        <a:xfrm>
          <a:off x="4375891" y="2925364"/>
          <a:ext cx="6262968" cy="21602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0" rIns="227584" bIns="227584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200" b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Минимален размер на БФП </a:t>
          </a:r>
          <a:r>
            <a:rPr lang="bg-BG" sz="3200" b="1" kern="1200" cap="none" spc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–  600 </a:t>
          </a:r>
          <a:r>
            <a:rPr lang="bg-BG" sz="3200" b="1" kern="1200" cap="none" spc="0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rPr>
            <a:t>000 лв. </a:t>
          </a:r>
          <a:endParaRPr lang="bg-BG" sz="3200" kern="1200" dirty="0"/>
        </a:p>
      </dsp:txBody>
      <dsp:txXfrm>
        <a:off x="4375891" y="2925364"/>
        <a:ext cx="6262968" cy="21602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9/3/layout/OpposingIdeas">
  <dgm:title val=""/>
  <dgm:desc val=""/>
  <dgm:catLst>
    <dgm:cat type="relationship" pri="34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30" srcId="0" destId="10" srcOrd="0" destOrd="0"/>
        <dgm:cxn modelId="12" srcId="10" destId="11" srcOrd="0" destOrd="0"/>
        <dgm:cxn modelId="40" srcId="0" destId="20" srcOrd="1" destOrd="0"/>
        <dgm:cxn modelId="22" srcId="20" destId="21" srcOrd="0" destOrd="0"/>
      </dgm:cxnLst>
      <dgm:bg/>
      <dgm:whole/>
    </dgm:dataModel>
  </dgm:clrData>
  <dgm:layoutNode name="Name0">
    <dgm:varLst>
      <dgm:chMax val="2"/>
      <dgm:dir/>
      <dgm:animOne val="branch"/>
      <dgm:animLvl val="lvl"/>
      <dgm:resizeHandles val="exact"/>
    </dgm:varLst>
    <dgm:choose name="Name1">
      <dgm:if name="Name2" axis="ch" ptType="node" func="cnt" op="lte" val="1">
        <dgm:alg type="composite">
          <dgm:param type="ar" val="0.9928"/>
        </dgm:alg>
      </dgm:if>
      <dgm:else name="Name3">
        <dgm:alg type="composite">
          <dgm:param type="ar" val="1.6364"/>
        </dgm:alg>
      </dgm:else>
    </dgm:choose>
    <dgm:shape xmlns:r="http://schemas.openxmlformats.org/officeDocument/2006/relationships" r:blip="">
      <dgm:adjLst/>
    </dgm:shape>
    <dgm:choose name="Name4">
      <dgm:if name="Name5" func="var" arg="dir" op="equ" val="norm">
        <dgm:choose name="Name6">
          <dgm:if name="Name7" axis="ch" ptType="node" func="cnt" op="lte" val="1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l" for="ch" forName="ChildText1" refType="w" fact="0.2963"/>
              <dgm:constr type="t" for="ch" forName="ChildText1" refType="h" fact="0.2722"/>
              <dgm:constr type="w" for="ch" forName="ChildText1" refType="w" fact="0.6534"/>
              <dgm:constr type="h" for="ch" forName="ChildText1" refType="h" fact="0.6682"/>
              <dgm:constr type="l" for="ch" forName="Background" refType="w" fact="0.246"/>
              <dgm:constr type="t" for="ch" forName="Background" refType="h" fact="0.2125"/>
              <dgm:constr type="w" for="ch" forName="Background" refType="w" fact="0.754"/>
              <dgm:constr type="h" for="ch" forName="Background" refType="h" fact="0.7875"/>
              <dgm:constr type="l" for="ch" forName="ParentText1" refType="w" fact="0"/>
              <dgm:constr type="t" for="ch" forName="ParentText1" refType="h" fact="0"/>
              <dgm:constr type="w" for="ch" forName="ParentText1" refType="w" fact="0.234"/>
              <dgm:constr type="h" for="ch" forName="ParentText1" refType="h" fact="0.8713"/>
              <dgm:constr type="l" for="ch" forName="ParentShape1" refType="w" fact="0"/>
              <dgm:constr type="t" for="ch" forName="ParentShape1" refType="h" fact="0"/>
              <dgm:constr type="w" for="ch" forName="ParentShape1" refType="w" fact="0.234"/>
              <dgm:constr type="h" for="ch" forName="ParentShape1" refType="h" fact="0.8713"/>
            </dgm:constrLst>
          </dgm:if>
          <dgm:else name="Name8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l" for="ch" forName="ChildText1" refType="w" fact="0.15"/>
              <dgm:constr type="t" for="ch" forName="ChildText1" refType="h" fact="0.22"/>
              <dgm:constr type="w" for="ch" forName="ChildText1" refType="w" fact="0.325"/>
              <dgm:constr type="h" for="ch" forName="ChildText1" refType="h" fact="0.56"/>
              <dgm:constr type="l" for="ch" forName="ChildText2" refType="w" fact="0.525"/>
              <dgm:constr type="t" for="ch" forName="ChildText2" refType="h" fact="0.22"/>
              <dgm:constr type="w" for="ch" forName="ChildText2" refType="w" fact="0.325"/>
              <dgm:constr type="h" for="ch" forName="ChildText2" refType="h" fact="0.56"/>
              <dgm:constr type="l" for="ch" forName="Background" refType="w" fact="0.125"/>
              <dgm:constr type="t" for="ch" forName="Background" refType="h" fact="0.17"/>
              <dgm:constr type="w" for="ch" forName="Background" refType="w" fact="0.75"/>
              <dgm:constr type="h" for="ch" forName="Background" refType="h" fact="0.66"/>
              <dgm:constr type="l" for="ch" forName="ParentText1" refType="w" fact="0"/>
              <dgm:constr type="t" for="ch" forName="ParentText1" refType="h" fact="0"/>
              <dgm:constr type="w" for="ch" forName="ParentText1" refType="w" fact="0.125"/>
              <dgm:constr type="h" for="ch" forName="ParentText1" refType="h" fact="0.72"/>
              <dgm:constr type="l" for="ch" forName="ParentShape1" refType="w" fact="0"/>
              <dgm:constr type="t" for="ch" forName="ParentShape1" refType="h" fact="0"/>
              <dgm:constr type="w" for="ch" forName="ParentShape1" refType="w" fact="0.125"/>
              <dgm:constr type="h" for="ch" forName="ParentShape1" refType="h" fact="0.72"/>
              <dgm:constr type="l" for="ch" forName="ParentText2" refType="w" fact="0.875"/>
              <dgm:constr type="t" for="ch" forName="ParentText2" refType="h" fact="0.28"/>
              <dgm:constr type="w" for="ch" forName="ParentText2" refType="w" fact="0.125"/>
              <dgm:constr type="h" for="ch" forName="ParentText2" refType="h" fact="0.72"/>
              <dgm:constr type="l" for="ch" forName="ParentShape2" refType="w" fact="0.875"/>
              <dgm:constr type="t" for="ch" forName="ParentShape2" refType="h" fact="0.28"/>
              <dgm:constr type="w" for="ch" forName="ParentShape2" refType="w" fact="0.125"/>
              <dgm:constr type="h" for="ch" forName="ParentShape2" refType="h" fact="0.72"/>
              <dgm:constr type="l" for="ch" forName="Divider" refType="w" fact="0.5"/>
              <dgm:constr type="t" for="ch" forName="Divider" refType="h" fact="0.24"/>
              <dgm:constr type="w" for="ch" forName="Divider" refType="w" fact="0.0001"/>
              <dgm:constr type="h" for="ch" forName="Divider" refType="h" fact="0.52"/>
            </dgm:constrLst>
          </dgm:else>
        </dgm:choose>
      </dgm:if>
      <dgm:else name="Name9">
        <dgm:choose name="Name10">
          <dgm:if name="Name11" axis="ch" ptType="node" func="cnt" op="lte" val="1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r" for="ch" forName="ChildText1" refType="w" fact="-0.2455"/>
              <dgm:constr type="t" for="ch" forName="ChildText1" refType="h" fact="0.2651"/>
              <dgm:constr type="w" for="ch" forName="ChildText1" refType="w" fact="0.5351"/>
              <dgm:constr type="h" for="ch" forName="ChildText1" refType="h" fact="0.56"/>
              <dgm:constr type="r" for="ch" forName="Background" refType="w" fact="-0.246"/>
              <dgm:constr type="t" for="ch" forName="Background" refType="h" fact="0.2125"/>
              <dgm:constr type="w" for="ch" forName="Background" refType="w" fact="0.754"/>
              <dgm:constr type="h" for="ch" forName="Background" refType="h" fact="0.7875"/>
              <dgm:constr type="r" for="ch" forName="ParentText1" refType="w" fact="0"/>
              <dgm:constr type="t" for="ch" forName="ParentText1" refType="h" fact="0"/>
              <dgm:constr type="w" for="ch" forName="ParentText1" refType="w" fact="0.234"/>
              <dgm:constr type="h" for="ch" forName="ParentText1" refType="h" fact="0.8713"/>
              <dgm:constr type="r" for="ch" forName="ParentShape1" refType="w" fact="0"/>
              <dgm:constr type="t" for="ch" forName="ParentShape1" refType="h" fact="0"/>
              <dgm:constr type="w" for="ch" forName="ParentShape1" refType="w" fact="0.234"/>
              <dgm:constr type="h" for="ch" forName="ParentShape1" refType="h" fact="0.8713"/>
            </dgm:constrLst>
          </dgm:if>
          <dgm:else name="Name12">
            <dgm:constrLst>
              <dgm:constr type="primFontSz" for="des" forName="ParentText1" op="equ" val="65"/>
              <dgm:constr type="primFontSz" for="des" forName="ParentText2" refType="primFontSz" refFor="des" refForName="ParentText1" op="equ"/>
              <dgm:constr type="primFontSz" for="des" forName="ChildText1" op="equ" val="65"/>
              <dgm:constr type="primFontSz" for="des" forName="ChildText2" refType="primFontSz" refFor="des" refForName="ChildText1" op="equ"/>
              <dgm:constr type="r" for="ch" forName="ChildText1" refType="w" fact="-0.15"/>
              <dgm:constr type="t" for="ch" forName="ChildText1" refType="h" fact="0.22"/>
              <dgm:constr type="w" for="ch" forName="ChildText1" refType="w" fact="0.325"/>
              <dgm:constr type="h" for="ch" forName="ChildText1" refType="h" fact="0.56"/>
              <dgm:constr type="r" for="ch" forName="ChildText2" refType="w" fact="-0.525"/>
              <dgm:constr type="t" for="ch" forName="ChildText2" refType="h" fact="0.22"/>
              <dgm:constr type="w" for="ch" forName="ChildText2" refType="w" fact="0.325"/>
              <dgm:constr type="h" for="ch" forName="ChildText2" refType="h" fact="0.56"/>
              <dgm:constr type="r" for="ch" forName="Background" refType="w" fact="-0.125"/>
              <dgm:constr type="t" for="ch" forName="Background" refType="h" fact="0.17"/>
              <dgm:constr type="w" for="ch" forName="Background" refType="w" fact="0.75"/>
              <dgm:constr type="h" for="ch" forName="Background" refType="h" fact="0.66"/>
              <dgm:constr type="r" for="ch" forName="ParentText1" refType="w" fact="0"/>
              <dgm:constr type="t" for="ch" forName="ParentText1" refType="h" fact="0"/>
              <dgm:constr type="w" for="ch" forName="ParentText1" refType="w" fact="0.125"/>
              <dgm:constr type="h" for="ch" forName="ParentText1" refType="h" fact="0.72"/>
              <dgm:constr type="r" for="ch" forName="ParentShape1" refType="w" fact="0"/>
              <dgm:constr type="t" for="ch" forName="ParentShape1" refType="h" fact="0"/>
              <dgm:constr type="w" for="ch" forName="ParentShape1" refType="w" fact="0.125"/>
              <dgm:constr type="h" for="ch" forName="ParentShape1" refType="h" fact="0.72"/>
              <dgm:constr type="r" for="ch" forName="ParentText2" refType="w" fact="-0.875"/>
              <dgm:constr type="t" for="ch" forName="ParentText2" refType="h" fact="0.28"/>
              <dgm:constr type="w" for="ch" forName="ParentText2" refType="w" fact="0.125"/>
              <dgm:constr type="h" for="ch" forName="ParentText2" refType="h" fact="0.72"/>
              <dgm:constr type="r" for="ch" forName="ParentShape2" refType="w" fact="-0.875"/>
              <dgm:constr type="t" for="ch" forName="ParentShape2" refType="h" fact="0.28"/>
              <dgm:constr type="w" for="ch" forName="ParentShape2" refType="w" fact="0.125"/>
              <dgm:constr type="h" for="ch" forName="ParentShape2" refType="h" fact="0.72"/>
              <dgm:constr type="r" for="ch" forName="Divider" refType="w" fact="-0.5"/>
              <dgm:constr type="t" for="ch" forName="Divider" refType="h" fact="0.24"/>
              <dgm:constr type="w" for="ch" forName="Divider" refType="w" fact="0.0001"/>
              <dgm:constr type="h" for="ch" forName="Divider" refType="h" fact="0.52"/>
            </dgm:constrLst>
          </dgm:else>
        </dgm:choose>
      </dgm:else>
    </dgm:choose>
    <dgm:choose name="Name13">
      <dgm:if name="Name14" axis="ch" ptType="node" func="cnt" op="gte" val="1">
        <dgm:layoutNode name="Background" styleLbl="node1">
          <dgm:alg type="sp"/>
          <dgm:choose name="Name15">
            <dgm:if name="Name16" func="var" arg="dir" op="equ" val="norm">
              <dgm:shape xmlns:r="http://schemas.openxmlformats.org/officeDocument/2006/relationships" type="round2DiagRect" r:blip="">
                <dgm:adjLst>
                  <dgm:adj idx="1" val="0"/>
                  <dgm:adj idx="2" val="0.1667"/>
                </dgm:adjLst>
              </dgm:shape>
            </dgm:if>
            <dgm:else name="Name17">
              <dgm:shape xmlns:r="http://schemas.openxmlformats.org/officeDocument/2006/relationships" type="round2DiagRect" r:blip="">
                <dgm:adjLst>
                  <dgm:adj idx="1" val="0.1667"/>
                  <dgm:adj idx="2" val="0"/>
                </dgm:adjLst>
              </dgm:shape>
            </dgm:else>
          </dgm:choose>
          <dgm:presOf/>
        </dgm:layoutNode>
        <dgm:choose name="Name18">
          <dgm:if name="Name19" axis="ch" ptType="node" func="cnt" op="gte" val="2">
            <dgm:layoutNode name="Divider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</dgm:if>
          <dgm:else name="Name20"/>
        </dgm:choose>
        <dgm:layoutNode name="ChildText1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 hideGeom="1">
            <dgm:adjLst/>
          </dgm:shape>
          <dgm:presOf axis="ch des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21">
          <dgm:if name="Name22" axis="ch" ptType="node" func="cnt" op="gte" val="2">
            <dgm:layoutNode name="ChildText2" styleLbl="revTx">
              <dgm:varLst>
                <dgm:chMax val="0"/>
                <dgm:chPref val="0"/>
                <dgm:bulletEnabled val="1"/>
              </dgm:varLst>
              <dgm:alg type="tx">
                <dgm:param type="parTxLTRAlign" val="l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ch des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23"/>
        </dgm:choose>
        <dgm:layoutNode name="ParentText1" styleLbl="revTx">
          <dgm:varLst>
            <dgm:chMax val="1"/>
            <dgm:chPref val="1"/>
          </dgm:varLst>
          <dgm:choose name="Name24">
            <dgm:if name="Name25" func="var" arg="dir" op="equ" val="norm">
              <dgm:alg type="tx">
                <dgm:param type="parTxLTRAlign" val="r"/>
                <dgm:param type="shpTxLTRAlignCh" val="r"/>
                <dgm:param type="txAnchorVertCh" val="mid"/>
                <dgm:param type="autoTxRot" val="grav"/>
              </dgm:alg>
            </dgm:if>
            <dgm:else name="Name26">
              <dgm:alg type="tx">
                <dgm:param type="parTxLTRAlign" val="l"/>
                <dgm:param type="shpTxLTRAlignCh" val="r"/>
                <dgm:param type="txAnchorVertCh" val="mid"/>
                <dgm:param type="autoTxRot" val="grav"/>
              </dgm:alg>
            </dgm:else>
          </dgm:choose>
          <dgm:choose name="Name27">
            <dgm:if name="Name28" func="var" arg="dir" op="equ" val="norm">
              <dgm:shape xmlns:r="http://schemas.openxmlformats.org/officeDocument/2006/relationships" rot="-90" type="rightArrow" r:blip="" hideGeom="1">
                <dgm:adjLst>
                  <dgm:adj idx="1" val="0.4983"/>
                  <dgm:adj idx="2" val="0.6066"/>
                </dgm:adjLst>
              </dgm:shape>
            </dgm:if>
            <dgm:else name="Name29">
              <dgm:shape xmlns:r="http://schemas.openxmlformats.org/officeDocument/2006/relationships" rot="90" type="leftArrow" r:blip="" hideGeom="1">
                <dgm:adjLst>
                  <dgm:adj idx="1" val="0.4983"/>
                  <dgm:adj idx="2" val="0.6066"/>
                </dgm:adjLst>
              </dgm:shape>
            </dgm:else>
          </dgm:choose>
          <dgm:presOf axis="ch 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ParentShape1" styleLbl="alignImgPlace1">
          <dgm:varLst/>
          <dgm:alg type="sp"/>
          <dgm:presOf axis="ch self" ptType="node node" st="1 1" cnt="1 0"/>
          <dgm:choose name="Name30">
            <dgm:if name="Name31" func="var" arg="dir" op="equ" val="norm">
              <dgm:shape xmlns:r="http://schemas.openxmlformats.org/officeDocument/2006/relationships" rot="-90" type="rightArrow" r:blip="">
                <dgm:adjLst>
                  <dgm:adj idx="1" val="0.4983"/>
                  <dgm:adj idx="2" val="0.6066"/>
                </dgm:adjLst>
              </dgm:shape>
            </dgm:if>
            <dgm:else name="Name32">
              <dgm:shape xmlns:r="http://schemas.openxmlformats.org/officeDocument/2006/relationships" rot="90" type="leftArrow" r:blip="">
                <dgm:adjLst>
                  <dgm:adj idx="1" val="0.4983"/>
                  <dgm:adj idx="2" val="0.6066"/>
                </dgm:adjLst>
              </dgm:shape>
            </dgm:else>
          </dgm:choose>
        </dgm:layoutNode>
        <dgm:choose name="Name33">
          <dgm:if name="Name34" axis="ch" ptType="node" func="cnt" op="gte" val="2">
            <dgm:layoutNode name="ParentText2" styleLbl="revTx">
              <dgm:varLst>
                <dgm:chMax val="1"/>
                <dgm:chPref val="1"/>
              </dgm:varLst>
              <dgm:choose name="Name35">
                <dgm:if name="Name36" func="var" arg="dir" op="equ" val="norm">
                  <dgm:alg type="tx">
                    <dgm:param type="parTxLTRAlign" val="r"/>
                    <dgm:param type="shpTxLTRAlignCh" val="r"/>
                    <dgm:param type="txAnchorVertCh" val="mid"/>
                    <dgm:param type="autoTxRot" val="grav"/>
                  </dgm:alg>
                </dgm:if>
                <dgm:else name="Name37">
                  <dgm:alg type="tx">
                    <dgm:param type="parTxLTRAlign" val="l"/>
                    <dgm:param type="shpTxLTRAlignCh" val="r"/>
                    <dgm:param type="txAnchorVertCh" val="mid"/>
                    <dgm:param type="autoTxRot" val="grav"/>
                  </dgm:alg>
                </dgm:else>
              </dgm:choose>
              <dgm:choose name="Name38">
                <dgm:if name="Name39" func="var" arg="dir" op="equ" val="norm">
                  <dgm:shape xmlns:r="http://schemas.openxmlformats.org/officeDocument/2006/relationships" rot="90" type="rightArrow" r:blip="" hideGeom="1">
                    <dgm:adjLst>
                      <dgm:adj idx="1" val="0.4983"/>
                      <dgm:adj idx="2" val="0.6066"/>
                    </dgm:adjLst>
                  </dgm:shape>
                </dgm:if>
                <dgm:else name="Name40">
                  <dgm:shape xmlns:r="http://schemas.openxmlformats.org/officeDocument/2006/relationships" rot="-90" type="leftArrow" r:blip="" hideGeom="1">
                    <dgm:adjLst>
                      <dgm:adj idx="1" val="0.4983"/>
                      <dgm:adj idx="2" val="0.6066"/>
                    </dgm:adjLst>
                  </dgm:shape>
                </dgm:else>
              </dgm:choos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ParentShape2" styleLbl="alignImgPlace1">
              <dgm:varLst/>
              <dgm:alg type="sp"/>
              <dgm:choose name="Name41">
                <dgm:if name="Name42" func="var" arg="dir" op="equ" val="norm">
                  <dgm:shape xmlns:r="http://schemas.openxmlformats.org/officeDocument/2006/relationships" rot="90" type="rightArrow" r:blip="">
                    <dgm:adjLst>
                      <dgm:adj idx="1" val="0.4983"/>
                      <dgm:adj idx="2" val="0.6066"/>
                    </dgm:adjLst>
                  </dgm:shape>
                </dgm:if>
                <dgm:else name="Name43">
                  <dgm:shape xmlns:r="http://schemas.openxmlformats.org/officeDocument/2006/relationships" rot="-90" type="leftArrow" r:blip="">
                    <dgm:adjLst>
                      <dgm:adj idx="1" val="0.4983"/>
                      <dgm:adj idx="2" val="0.6066"/>
                    </dgm:adjLst>
                  </dgm:shape>
                </dgm:else>
              </dgm:choose>
              <dgm:presOf axis="ch self" ptType="node node" st="2 1" cnt="1 0"/>
            </dgm:layoutNode>
          </dgm:if>
          <dgm:else name="Name44"/>
        </dgm:choose>
      </dgm:if>
      <dgm:else name="Name45"/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30.11.2018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7253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30.11.2018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50195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30.11.2018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589412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30.11.2018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194626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30.11.2018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439175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30.11.2018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540465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30.11.2018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836952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30.11.2018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487540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30.11.2018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3913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30.11.2018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47069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30.11.2018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7311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30.11.2018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29562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30.11.2018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42799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30.11.2018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35446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30.11.2018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65323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30.11.2018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111542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60B79-8A2E-4385-9486-6D711A318ABD}" type="datetimeFigureOut">
              <a:rPr lang="bg-BG" smtClean="0"/>
              <a:t>30.11.2018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8647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7760B79-8A2E-4385-9486-6D711A318ABD}" type="datetimeFigureOut">
              <a:rPr lang="bg-BG" smtClean="0"/>
              <a:t>30.11.2018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27EFE44-2897-49F5-A96C-3065D2858CB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819392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4.jpeg"/><Relationship Id="rId9" Type="http://schemas.microsoft.com/office/2007/relationships/diagramDrawing" Target="../diagrams/drawing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1.jpe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2.png"/><Relationship Id="rId9" Type="http://schemas.microsoft.com/office/2007/relationships/diagramDrawing" Target="../diagrams/drawing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9.xml"/><Relationship Id="rId3" Type="http://schemas.openxmlformats.org/officeDocument/2006/relationships/image" Target="../media/image1.jpeg"/><Relationship Id="rId7" Type="http://schemas.openxmlformats.org/officeDocument/2006/relationships/diagramQuickStyle" Target="../diagrams/quickStyle9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9.xml"/><Relationship Id="rId5" Type="http://schemas.openxmlformats.org/officeDocument/2006/relationships/diagramData" Target="../diagrams/data9.xml"/><Relationship Id="rId4" Type="http://schemas.openxmlformats.org/officeDocument/2006/relationships/image" Target="../media/image2.png"/><Relationship Id="rId9" Type="http://schemas.microsoft.com/office/2007/relationships/diagramDrawing" Target="../diagrams/drawing9.xml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1.jpe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2.png"/><Relationship Id="rId9" Type="http://schemas.microsoft.com/office/2007/relationships/diagramDrawing" Target="../diagrams/drawing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1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1.xml"/><Relationship Id="rId5" Type="http://schemas.openxmlformats.org/officeDocument/2006/relationships/diagramData" Target="../diagrams/data11.xml"/><Relationship Id="rId4" Type="http://schemas.openxmlformats.org/officeDocument/2006/relationships/image" Target="../media/image4.jpeg"/><Relationship Id="rId9" Type="http://schemas.microsoft.com/office/2007/relationships/diagramDrawing" Target="../diagrams/drawing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jpe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2.png"/><Relationship Id="rId9" Type="http://schemas.microsoft.com/office/2007/relationships/diagramDrawing" Target="../diagrams/drawin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90">
          <a:fgClr>
            <a:srgbClr val="66CC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que 3"/>
          <p:cNvSpPr/>
          <p:nvPr/>
        </p:nvSpPr>
        <p:spPr>
          <a:xfrm>
            <a:off x="622570" y="3394953"/>
            <a:ext cx="10982528" cy="2926079"/>
          </a:xfrm>
          <a:prstGeom prst="plaqu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800" b="1" i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Съвместно </a:t>
            </a:r>
            <a:r>
              <a:rPr lang="bg-BG" sz="2800" b="1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заседание на  Регионалния съвет за развитие (РСР) и Регионалния координационен комитет (РКК) в </a:t>
            </a:r>
            <a:r>
              <a:rPr lang="bg-BG" sz="2800" b="1" i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Северен централен район </a:t>
            </a:r>
            <a:r>
              <a:rPr lang="bg-BG" sz="2800" b="1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(</a:t>
            </a:r>
            <a:r>
              <a:rPr lang="bg-BG" sz="2800" b="1" i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СЦР</a:t>
            </a:r>
            <a:r>
              <a:rPr lang="bg-BG" sz="2800" b="1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) </a:t>
            </a:r>
            <a:r>
              <a:rPr lang="bg-BG" sz="2800" b="1" i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– 04.1</a:t>
            </a:r>
            <a:r>
              <a:rPr lang="en-US" sz="2800" b="1" i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bg-BG" sz="2800" b="1" i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.201</a:t>
            </a:r>
            <a:r>
              <a:rPr lang="en-US" sz="2800" b="1" i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8</a:t>
            </a:r>
            <a:r>
              <a:rPr lang="bg-BG" sz="2800" b="1" i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bg-BG" sz="2800" b="1" i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г</a:t>
            </a:r>
            <a:r>
              <a:rPr lang="bg-BG" sz="2800" b="1" i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., </a:t>
            </a:r>
            <a:r>
              <a:rPr lang="bg-BG" sz="2800" b="1" i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гр.Силистра</a:t>
            </a:r>
            <a:endParaRPr lang="bg-BG" sz="2800" b="1" i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622570" y="1350587"/>
            <a:ext cx="10982528" cy="1752535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i="1" spc="50" dirty="0" smtClean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                                                                               </a:t>
            </a:r>
            <a:r>
              <a:rPr lang="bg-BG" sz="2800" b="1" i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ОПЕРАТИВНА </a:t>
            </a:r>
            <a:r>
              <a:rPr lang="bg-BG" sz="2800" b="1" i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ПРОГРАМА</a:t>
            </a:r>
            <a:br>
              <a:rPr lang="bg-BG" sz="2800" b="1" i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bg-BG" sz="2800" b="1" i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„НАУКА И ОБРАЗОВАНИЕ ЗА ИНТЕЛИГЕНТЕН РАСТЕЖ“ 2014-2020</a:t>
            </a:r>
            <a:r>
              <a:rPr lang="en-US" sz="2800" b="1" i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bg-BG" sz="2800" b="1" i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г.</a:t>
            </a:r>
            <a:br>
              <a:rPr lang="bg-BG" sz="2800" b="1" i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</a:br>
            <a:endParaRPr lang="bg-BG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7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7604" y="282056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2846598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504984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tx2">
              <a:lumMod val="10000"/>
            </a:schemeClr>
          </a:fgClr>
          <a:bgClr>
            <a:schemeClr val="accent1">
              <a:lumMod val="20000"/>
              <a:lumOff val="8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4917" y="187874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955112" y="1106423"/>
            <a:ext cx="10406743" cy="1005842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bg-BG" altLang="bg-BG" sz="2400" b="1" u="sng" dirty="0" smtClean="0">
                <a:solidFill>
                  <a:srgbClr val="000099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Приоритетна ос 2: </a:t>
            </a:r>
            <a:r>
              <a:rPr lang="en-US" altLang="bg-BG" sz="2400" b="1" u="sng" dirty="0" smtClean="0">
                <a:solidFill>
                  <a:srgbClr val="000099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/>
            </a:r>
            <a:br>
              <a:rPr lang="en-US" altLang="bg-BG" sz="2400" b="1" u="sng" dirty="0" smtClean="0">
                <a:solidFill>
                  <a:srgbClr val="000099"/>
                </a:solidFill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bg-BG" sz="2400" b="1" dirty="0" smtClean="0">
                <a:solidFill>
                  <a:srgbClr val="000099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Образование и учене през целия живот</a:t>
            </a:r>
            <a:endParaRPr lang="bg-BG" sz="2400" dirty="0">
              <a:solidFill>
                <a:srgbClr val="000099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3417699414"/>
              </p:ext>
            </p:extLst>
          </p:nvPr>
        </p:nvGraphicFramePr>
        <p:xfrm>
          <a:off x="359875" y="2266545"/>
          <a:ext cx="11546779" cy="42412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7" name="Rectangle 6"/>
          <p:cNvSpPr/>
          <p:nvPr/>
        </p:nvSpPr>
        <p:spPr>
          <a:xfrm>
            <a:off x="2846598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086297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5" name="Rectangle 4"/>
          <p:cNvSpPr/>
          <p:nvPr/>
        </p:nvSpPr>
        <p:spPr>
          <a:xfrm>
            <a:off x="2962470" y="277293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  <p:pic>
        <p:nvPicPr>
          <p:cNvPr id="6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4917" y="243167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807783508"/>
              </p:ext>
            </p:extLst>
          </p:nvPr>
        </p:nvGraphicFramePr>
        <p:xfrm>
          <a:off x="546165" y="1257300"/>
          <a:ext cx="11183872" cy="4500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515511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dotGrid">
          <a:fgClr>
            <a:schemeClr val="accent1"/>
          </a:fgClr>
          <a:bgClr>
            <a:srgbClr val="3399FF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4917" y="187874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2846598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  <p:sp>
        <p:nvSpPr>
          <p:cNvPr id="7" name="Plaque 6"/>
          <p:cNvSpPr/>
          <p:nvPr/>
        </p:nvSpPr>
        <p:spPr>
          <a:xfrm>
            <a:off x="2524985" y="1603948"/>
            <a:ext cx="7308563" cy="914400"/>
          </a:xfrm>
          <a:prstGeom prst="plaqu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Цели </a:t>
            </a:r>
            <a:r>
              <a:rPr lang="bg-BG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на </a:t>
            </a:r>
            <a:r>
              <a:rPr lang="bg-BG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предоставяната БФП: </a:t>
            </a:r>
            <a:r>
              <a:rPr lang="bg-BG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	</a:t>
            </a:r>
          </a:p>
        </p:txBody>
      </p:sp>
      <p:sp>
        <p:nvSpPr>
          <p:cNvPr id="8" name="Folded Corner 7"/>
          <p:cNvSpPr/>
          <p:nvPr/>
        </p:nvSpPr>
        <p:spPr>
          <a:xfrm>
            <a:off x="1034321" y="3252391"/>
            <a:ext cx="10223292" cy="2563793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2400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  <a:p>
            <a:pPr algn="ctr"/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endParaRPr lang="ru-RU" sz="2400" dirty="0" smtClean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  <a:p>
            <a:pPr algn="ctr"/>
            <a:endParaRPr lang="ru-RU" sz="2400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  <a:p>
            <a:pPr algn="ctr"/>
            <a:endParaRPr lang="ru-RU" sz="2400" dirty="0" smtClean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  <a:p>
            <a:pPr algn="ctr"/>
            <a:r>
              <a:rPr lang="ru-RU" sz="2400" dirty="0" err="1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Основната</a:t>
            </a:r>
            <a:r>
              <a:rPr lang="ru-RU" sz="24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цел на </a:t>
            </a:r>
            <a:r>
              <a:rPr lang="ru-RU" sz="2400" dirty="0" err="1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предлаганата</a:t>
            </a:r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процедура е да </a:t>
            </a:r>
            <a:r>
              <a:rPr lang="ru-RU" sz="2400" dirty="0" err="1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подпомогне</a:t>
            </a:r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 err="1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въвеждането</a:t>
            </a:r>
            <a:r>
              <a:rPr lang="ru-RU" sz="24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на </a:t>
            </a:r>
            <a:r>
              <a:rPr lang="ru-RU" sz="2400" dirty="0" err="1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дуалната</a:t>
            </a:r>
            <a:r>
              <a:rPr lang="ru-RU" sz="24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система на обучение в </a:t>
            </a:r>
            <a:r>
              <a:rPr lang="ru-RU" sz="2400" dirty="0" err="1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Бълария</a:t>
            </a:r>
            <a:r>
              <a:rPr lang="ru-RU" sz="24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и </a:t>
            </a:r>
            <a:r>
              <a:rPr lang="ru-RU" sz="2400" dirty="0" err="1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по-конкретно</a:t>
            </a:r>
            <a:r>
              <a:rPr lang="ru-RU" sz="24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 err="1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създаване</a:t>
            </a:r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на </a:t>
            </a:r>
            <a:r>
              <a:rPr lang="ru-RU" sz="2400" dirty="0" err="1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тясна</a:t>
            </a:r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 err="1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обвързаност</a:t>
            </a:r>
            <a:r>
              <a:rPr lang="ru-RU" sz="24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между </a:t>
            </a:r>
            <a:r>
              <a:rPr lang="ru-RU" sz="2400" dirty="0" err="1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образователната</a:t>
            </a:r>
            <a:r>
              <a:rPr lang="ru-RU" sz="24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система </a:t>
            </a:r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и </a:t>
            </a:r>
            <a:r>
              <a:rPr lang="ru-RU" sz="2400" dirty="0" err="1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реалните</a:t>
            </a:r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потребности на </a:t>
            </a:r>
            <a:r>
              <a:rPr lang="ru-RU" sz="2400" dirty="0" err="1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пазара</a:t>
            </a:r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на труда. 	</a:t>
            </a:r>
          </a:p>
          <a:p>
            <a:pPr algn="ctr"/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	</a:t>
            </a:r>
          </a:p>
          <a:p>
            <a:pPr algn="ctr"/>
            <a:r>
              <a:rPr lang="bg-BG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	</a:t>
            </a:r>
          </a:p>
          <a:p>
            <a:pPr algn="ctr"/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272139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90">
          <a:fgClr>
            <a:schemeClr val="tx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4741" y="282056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61302992"/>
              </p:ext>
            </p:extLst>
          </p:nvPr>
        </p:nvGraphicFramePr>
        <p:xfrm>
          <a:off x="359875" y="1428750"/>
          <a:ext cx="11346901" cy="48720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1" name="Rectangle 20"/>
          <p:cNvSpPr/>
          <p:nvPr/>
        </p:nvSpPr>
        <p:spPr>
          <a:xfrm>
            <a:off x="2846598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174503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90">
          <a:fgClr>
            <a:schemeClr val="tx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7461" y="277293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3246386" y="1234315"/>
            <a:ext cx="5831075" cy="564537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Допустими дейности:</a:t>
            </a:r>
            <a:endParaRPr lang="bg-BG" sz="24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036711" y="1997685"/>
            <a:ext cx="10524744" cy="1351751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1. </a:t>
            </a:r>
            <a:r>
              <a:rPr lang="ru-RU" sz="2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Определяне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на работни места за </a:t>
            </a:r>
            <a:r>
              <a:rPr lang="ru-RU" sz="2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практическо</a:t>
            </a:r>
            <a:r>
              <a:rPr lang="ru-RU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обучение. 	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036711" y="3523676"/>
            <a:ext cx="10524744" cy="1351751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2. </a:t>
            </a:r>
            <a:r>
              <a:rPr lang="ru-RU" sz="2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Адаптиране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2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учебни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планове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и </a:t>
            </a:r>
            <a:r>
              <a:rPr lang="ru-RU" sz="2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програми</a:t>
            </a:r>
            <a:r>
              <a:rPr lang="ru-RU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за </a:t>
            </a:r>
            <a:r>
              <a:rPr lang="ru-RU" sz="2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конкретните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училища и </a:t>
            </a:r>
            <a:r>
              <a:rPr lang="ru-RU" sz="2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класове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, </a:t>
            </a:r>
            <a:r>
              <a:rPr lang="ru-RU" sz="2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участващи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в </a:t>
            </a:r>
            <a:r>
              <a:rPr lang="ru-RU" sz="2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дуалната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система на </a:t>
            </a:r>
            <a:r>
              <a:rPr lang="ru-RU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обучение.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	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036711" y="5049667"/>
            <a:ext cx="10524744" cy="1351751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3. </a:t>
            </a:r>
            <a:r>
              <a:rPr lang="ru-RU" sz="2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Разработване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2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учебни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помагала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и </a:t>
            </a:r>
            <a:r>
              <a:rPr lang="ru-RU" sz="2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материали</a:t>
            </a:r>
            <a:r>
              <a:rPr lang="ru-RU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за специфична </a:t>
            </a:r>
            <a:r>
              <a:rPr lang="ru-RU" sz="2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професионална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подготовка. 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	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846598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73707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90">
          <a:fgClr>
            <a:schemeClr val="tx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3173" y="224303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770963" y="2235168"/>
            <a:ext cx="10524744" cy="1351751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4. Обучение на педагогически </a:t>
            </a:r>
            <a:r>
              <a:rPr lang="ru-RU" sz="24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специалисти</a:t>
            </a: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по специфична </a:t>
            </a:r>
            <a:r>
              <a:rPr lang="ru-RU" sz="24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професионална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подготовка и за </a:t>
            </a:r>
            <a:r>
              <a:rPr lang="ru-RU" sz="24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същността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24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дуалното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обучение. 	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70963" y="3733254"/>
            <a:ext cx="10524744" cy="1351751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5</a:t>
            </a: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.</a:t>
            </a:r>
            <a:r>
              <a:rPr lang="en-US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Обучение 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на </a:t>
            </a:r>
            <a:r>
              <a:rPr lang="ru-RU" sz="24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наставници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в </a:t>
            </a: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педагогически 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и методически умения. 	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232098" y="1163198"/>
            <a:ext cx="5831075" cy="815649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5000"/>
                  <a:lumOff val="95000"/>
                </a:schemeClr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8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Допустими дейности:</a:t>
            </a:r>
            <a:endParaRPr lang="bg-BG" sz="28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770963" y="5231340"/>
            <a:ext cx="10524744" cy="1351751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6. Обучение на </a:t>
            </a:r>
            <a:r>
              <a:rPr lang="ru-RU" sz="24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кариерни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консултанти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за </a:t>
            </a:r>
            <a:r>
              <a:rPr lang="ru-RU" sz="24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същността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24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дуалното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обучение. 	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846598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2425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90">
          <a:fgClr>
            <a:schemeClr val="tx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0263" y="282056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242888" y="2315733"/>
            <a:ext cx="11463888" cy="1351751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	</a:t>
            </a:r>
            <a:endParaRPr lang="ru-RU" sz="2400" b="1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endParaRPr>
          </a:p>
          <a:p>
            <a:r>
              <a:rPr lang="ru-RU" sz="2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7</a:t>
            </a:r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. </a:t>
            </a:r>
            <a:r>
              <a:rPr lang="ru-RU" sz="2400" b="1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Провеждане</a:t>
            </a:r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 на обучение на </a:t>
            </a:r>
            <a:r>
              <a:rPr lang="ru-RU" sz="2400" b="1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ученици</a:t>
            </a:r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 от </a:t>
            </a:r>
            <a:r>
              <a:rPr lang="ru-RU" sz="2400" b="1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професионалните</a:t>
            </a:r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средни</a:t>
            </a:r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 училища по </a:t>
            </a:r>
            <a:r>
              <a:rPr lang="ru-RU" sz="2400" b="1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дуалната</a:t>
            </a:r>
            <a:r>
              <a:rPr lang="ru-RU" sz="2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система на обучение </a:t>
            </a:r>
            <a:r>
              <a:rPr lang="ru-RU" sz="2400" b="1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съгласно</a:t>
            </a:r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съществуващата</a:t>
            </a:r>
            <a:r>
              <a:rPr lang="ru-RU" sz="2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законодателна</a:t>
            </a:r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 рамка. 	</a:t>
            </a:r>
          </a:p>
          <a:p>
            <a:endParaRPr lang="ru-RU" sz="2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42888" y="5306815"/>
            <a:ext cx="11463888" cy="1351751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9. </a:t>
            </a:r>
            <a:r>
              <a:rPr lang="ru-RU" sz="2400" b="1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Непреки</a:t>
            </a:r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дейности</a:t>
            </a:r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– </a:t>
            </a:r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за организация и управление, информация и </a:t>
            </a:r>
            <a:r>
              <a:rPr lang="ru-RU" sz="2400" b="1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комуникация</a:t>
            </a:r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 на проекта. 	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091237" y="1185923"/>
            <a:ext cx="5831075" cy="908518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8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Допустими дейности:</a:t>
            </a:r>
            <a:endParaRPr lang="bg-BG" sz="28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42888" y="3811274"/>
            <a:ext cx="11463888" cy="1351751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8. </a:t>
            </a:r>
            <a:r>
              <a:rPr lang="ru-RU" sz="2400" b="1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Провеждане</a:t>
            </a:r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2400" b="1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държавен</a:t>
            </a:r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изпит</a:t>
            </a:r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 по </a:t>
            </a:r>
            <a:r>
              <a:rPr lang="ru-RU" sz="2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теория </a:t>
            </a:r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и практика по </a:t>
            </a:r>
            <a:r>
              <a:rPr lang="ru-RU" sz="2400" b="1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професията</a:t>
            </a:r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 от </a:t>
            </a:r>
            <a:r>
              <a:rPr lang="ru-RU" sz="2400" b="1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професионални</a:t>
            </a:r>
            <a:r>
              <a:rPr lang="ru-RU" sz="2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гимназии и организации (</a:t>
            </a:r>
            <a:r>
              <a:rPr lang="ru-RU" sz="2400" b="1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фирми</a:t>
            </a:r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), </a:t>
            </a:r>
            <a:r>
              <a:rPr lang="ru-RU" sz="2400" b="1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външни</a:t>
            </a:r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 за </a:t>
            </a:r>
            <a:r>
              <a:rPr lang="ru-RU" sz="2400" b="1" dirty="0" err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училищата</a:t>
            </a:r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. 	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027351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06164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75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5580" y="277293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865917291"/>
              </p:ext>
            </p:extLst>
          </p:nvPr>
        </p:nvGraphicFramePr>
        <p:xfrm>
          <a:off x="359875" y="1118681"/>
          <a:ext cx="11546779" cy="53891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9" name="Rectangle 8"/>
          <p:cNvSpPr/>
          <p:nvPr/>
        </p:nvSpPr>
        <p:spPr>
          <a:xfrm>
            <a:off x="2846598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0673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90">
          <a:fgClr>
            <a:schemeClr val="bg2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que 3"/>
          <p:cNvSpPr/>
          <p:nvPr/>
        </p:nvSpPr>
        <p:spPr>
          <a:xfrm>
            <a:off x="1200153" y="1240742"/>
            <a:ext cx="9929812" cy="914400"/>
          </a:xfrm>
          <a:prstGeom prst="plaque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8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Разпределени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e</a:t>
            </a:r>
            <a:r>
              <a:rPr lang="bg-BG" sz="28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по бюджета по райони: </a:t>
            </a:r>
            <a:r>
              <a:rPr lang="bg-BG" sz="28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	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5580" y="277293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2846598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  <p:sp>
        <p:nvSpPr>
          <p:cNvPr id="8" name="Plaque 7"/>
          <p:cNvSpPr/>
          <p:nvPr/>
        </p:nvSpPr>
        <p:spPr>
          <a:xfrm>
            <a:off x="1200153" y="2449228"/>
            <a:ext cx="2971798" cy="1893094"/>
          </a:xfrm>
          <a:prstGeom prst="plaque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Северозападен</a:t>
            </a:r>
          </a:p>
          <a:p>
            <a:pPr algn="ctr"/>
            <a:r>
              <a:rPr lang="bg-BG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1 200 000 лв.</a:t>
            </a:r>
            <a:endParaRPr lang="bg-BG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Plaque 8"/>
          <p:cNvSpPr/>
          <p:nvPr/>
        </p:nvSpPr>
        <p:spPr>
          <a:xfrm>
            <a:off x="4679160" y="2436018"/>
            <a:ext cx="2971798" cy="2000251"/>
          </a:xfrm>
          <a:prstGeom prst="plaqu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Северен централен </a:t>
            </a:r>
          </a:p>
          <a:p>
            <a:pPr algn="ctr"/>
            <a:r>
              <a:rPr lang="bg-BG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1 200 000 лв.</a:t>
            </a:r>
            <a:endParaRPr lang="bg-BG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Plaque 9"/>
          <p:cNvSpPr/>
          <p:nvPr/>
        </p:nvSpPr>
        <p:spPr>
          <a:xfrm>
            <a:off x="8160460" y="2436018"/>
            <a:ext cx="2971798" cy="2000251"/>
          </a:xfrm>
          <a:prstGeom prst="plaque">
            <a:avLst/>
          </a:prstGeom>
          <a:gradFill flip="none" rotWithShape="1">
            <a:gsLst>
              <a:gs pos="0">
                <a:schemeClr val="accent4">
                  <a:lumMod val="5000"/>
                  <a:lumOff val="95000"/>
                </a:schemeClr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Североизточен </a:t>
            </a:r>
          </a:p>
          <a:p>
            <a:pPr algn="ctr"/>
            <a:r>
              <a:rPr lang="bg-BG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1 200 000 лв. </a:t>
            </a:r>
            <a:endParaRPr lang="bg-BG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Plaque 10"/>
          <p:cNvSpPr/>
          <p:nvPr/>
        </p:nvSpPr>
        <p:spPr>
          <a:xfrm>
            <a:off x="1200153" y="4636408"/>
            <a:ext cx="2971798" cy="2000251"/>
          </a:xfrm>
          <a:prstGeom prst="plaque">
            <a:avLst/>
          </a:prstGeom>
          <a:solidFill>
            <a:srgbClr val="FFFF99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Южен централен </a:t>
            </a:r>
          </a:p>
          <a:p>
            <a:pPr algn="ctr"/>
            <a:r>
              <a:rPr lang="bg-BG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1 200 000 лв.</a:t>
            </a:r>
            <a:endParaRPr lang="bg-BG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Plaque 11"/>
          <p:cNvSpPr/>
          <p:nvPr/>
        </p:nvSpPr>
        <p:spPr>
          <a:xfrm>
            <a:off x="4679160" y="4743566"/>
            <a:ext cx="2971798" cy="1893093"/>
          </a:xfrm>
          <a:prstGeom prst="plaque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Югоизточен</a:t>
            </a:r>
          </a:p>
          <a:p>
            <a:pPr algn="ctr"/>
            <a:r>
              <a:rPr lang="bg-BG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1 200 000 лв.  </a:t>
            </a:r>
            <a:endParaRPr lang="bg-BG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Plaque 12"/>
          <p:cNvSpPr/>
          <p:nvPr/>
        </p:nvSpPr>
        <p:spPr>
          <a:xfrm>
            <a:off x="8160460" y="4636407"/>
            <a:ext cx="2971798" cy="2000251"/>
          </a:xfrm>
          <a:prstGeom prst="plaque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Югозападен</a:t>
            </a:r>
          </a:p>
          <a:p>
            <a:pPr algn="ctr"/>
            <a:r>
              <a:rPr lang="bg-BG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1 200 000 лв.</a:t>
            </a:r>
            <a:endParaRPr lang="bg-BG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4925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lgGrid">
          <a:fgClr>
            <a:srgbClr val="0070C0"/>
          </a:fgClr>
          <a:bgClr>
            <a:schemeClr val="accent1">
              <a:lumMod val="40000"/>
              <a:lumOff val="6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Rectangle 4"/>
          <p:cNvSpPr/>
          <p:nvPr/>
        </p:nvSpPr>
        <p:spPr>
          <a:xfrm>
            <a:off x="2846598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  <p:pic>
        <p:nvPicPr>
          <p:cNvPr id="6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5580" y="277293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laque 6"/>
          <p:cNvSpPr/>
          <p:nvPr/>
        </p:nvSpPr>
        <p:spPr>
          <a:xfrm>
            <a:off x="2524985" y="1603948"/>
            <a:ext cx="7308563" cy="914400"/>
          </a:xfrm>
          <a:prstGeom prst="plaqu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Цели </a:t>
            </a:r>
            <a:r>
              <a:rPr lang="bg-BG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на </a:t>
            </a:r>
            <a:r>
              <a:rPr lang="bg-BG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предоставяната БФП: </a:t>
            </a:r>
            <a:r>
              <a:rPr lang="bg-BG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	</a:t>
            </a:r>
          </a:p>
        </p:txBody>
      </p:sp>
      <p:sp>
        <p:nvSpPr>
          <p:cNvPr id="8" name="Folded Corner 7"/>
          <p:cNvSpPr/>
          <p:nvPr/>
        </p:nvSpPr>
        <p:spPr>
          <a:xfrm>
            <a:off x="1034321" y="3252391"/>
            <a:ext cx="10223292" cy="2563793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endParaRPr lang="bg-BG" sz="2400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  <a:p>
            <a:pPr algn="ctr"/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endParaRPr lang="ru-RU" sz="2400" dirty="0" smtClean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  <a:p>
            <a:pPr algn="ctr"/>
            <a:endParaRPr lang="ru-RU" sz="2400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  <a:p>
            <a:pPr algn="ctr"/>
            <a:endParaRPr lang="ru-RU" sz="2400" dirty="0" smtClean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  <a:p>
            <a:pPr algn="ctr"/>
            <a:endParaRPr lang="ru-RU" sz="2400" dirty="0" smtClean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  <a:p>
            <a:pPr algn="ctr"/>
            <a:endParaRPr lang="ru-RU" sz="2400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  <a:p>
            <a:pPr algn="ctr"/>
            <a:r>
              <a:rPr lang="ru-RU" sz="2400" dirty="0" err="1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Основната</a:t>
            </a:r>
            <a:r>
              <a:rPr lang="ru-RU" sz="24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цел на </a:t>
            </a:r>
            <a:r>
              <a:rPr lang="ru-RU" sz="2400" dirty="0" err="1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операцията</a:t>
            </a:r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е </a:t>
            </a:r>
            <a:r>
              <a:rPr lang="ru-RU" sz="2400" dirty="0" err="1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адаптиране</a:t>
            </a:r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на </a:t>
            </a:r>
            <a:r>
              <a:rPr lang="ru-RU" sz="2400" dirty="0" err="1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професионалното</a:t>
            </a:r>
            <a:r>
              <a:rPr lang="ru-RU" sz="24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образование обучение в </a:t>
            </a:r>
            <a:r>
              <a:rPr lang="ru-RU" sz="2400" dirty="0" err="1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съответствие</a:t>
            </a:r>
            <a:r>
              <a:rPr lang="ru-RU" sz="24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 err="1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със</a:t>
            </a:r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 err="1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спецификите</a:t>
            </a:r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и </a:t>
            </a:r>
            <a:r>
              <a:rPr lang="ru-RU" sz="2400" dirty="0" err="1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нуждите</a:t>
            </a:r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на </a:t>
            </a:r>
            <a:r>
              <a:rPr lang="ru-RU" sz="2400" dirty="0" err="1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пазара</a:t>
            </a:r>
            <a:r>
              <a:rPr lang="ru-RU" sz="24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на труда в 6 района за </a:t>
            </a:r>
            <a:r>
              <a:rPr lang="ru-RU" sz="2400" dirty="0" err="1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планиране</a:t>
            </a:r>
            <a:r>
              <a:rPr lang="ru-RU" sz="24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на </a:t>
            </a:r>
            <a:r>
              <a:rPr lang="ru-RU" sz="2400" dirty="0" err="1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Република</a:t>
            </a:r>
            <a:r>
              <a:rPr lang="ru-RU" sz="24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 err="1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България</a:t>
            </a:r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. 	</a:t>
            </a:r>
          </a:p>
          <a:p>
            <a:pPr algn="ctr"/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	</a:t>
            </a:r>
          </a:p>
          <a:p>
            <a:pPr algn="ctr"/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	</a:t>
            </a:r>
          </a:p>
          <a:p>
            <a:pPr algn="ctr"/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	</a:t>
            </a:r>
          </a:p>
          <a:p>
            <a:pPr algn="ctr"/>
            <a:r>
              <a:rPr lang="bg-BG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	</a:t>
            </a:r>
          </a:p>
          <a:p>
            <a:pPr algn="ctr"/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949311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5039" y="277293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359875" y="964630"/>
            <a:ext cx="11346901" cy="2139696"/>
          </a:xfrm>
          <a:prstGeom prst="rect">
            <a:avLst/>
          </a:prstGeom>
          <a:solidFill>
            <a:schemeClr val="tx2">
              <a:lumMod val="90000"/>
            </a:schemeClr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2400" dirty="0">
                <a:solidFill>
                  <a:srgbClr val="002060"/>
                </a:solidFill>
                <a:latin typeface="Arial Black" panose="020B0A04020102020204" pitchFamily="34" charset="0"/>
              </a:rPr>
              <a:t>В индикативната годишна програма на  </a:t>
            </a:r>
            <a:r>
              <a:rPr lang="ru-RU" sz="2400" dirty="0">
                <a:solidFill>
                  <a:srgbClr val="002060"/>
                </a:solidFill>
                <a:latin typeface="Arial Black" panose="020B0A04020102020204" pitchFamily="34" charset="0"/>
              </a:rPr>
              <a:t>Оперативна </a:t>
            </a:r>
            <a:r>
              <a:rPr lang="ru-RU" sz="24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2400" dirty="0">
                <a:solidFill>
                  <a:srgbClr val="002060"/>
                </a:solidFill>
                <a:latin typeface="Arial Black" panose="020B0A04020102020204" pitchFamily="34" charset="0"/>
              </a:rPr>
              <a:t> „Наука и образование за </a:t>
            </a:r>
            <a:r>
              <a:rPr lang="ru-RU" sz="24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2400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растеж</a:t>
            </a:r>
            <a:r>
              <a:rPr lang="ru-RU" sz="2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“ </a:t>
            </a:r>
            <a:r>
              <a:rPr lang="bg-BG" sz="2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се </a:t>
            </a:r>
            <a:r>
              <a:rPr lang="bg-BG" sz="2400" dirty="0">
                <a:solidFill>
                  <a:srgbClr val="002060"/>
                </a:solidFill>
                <a:latin typeface="Arial Black" panose="020B0A04020102020204" pitchFamily="34" charset="0"/>
              </a:rPr>
              <a:t>предвижда </a:t>
            </a:r>
            <a:r>
              <a:rPr lang="bg-BG" sz="2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през 2019 </a:t>
            </a:r>
            <a:r>
              <a:rPr lang="bg-BG" sz="2400" dirty="0">
                <a:solidFill>
                  <a:srgbClr val="002060"/>
                </a:solidFill>
                <a:latin typeface="Arial Black" panose="020B0A04020102020204" pitchFamily="34" charset="0"/>
              </a:rPr>
              <a:t>г. да бъдат разпределени 153 200 000 лв. </a:t>
            </a: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969529048"/>
              </p:ext>
            </p:extLst>
          </p:nvPr>
        </p:nvGraphicFramePr>
        <p:xfrm>
          <a:off x="1303458" y="2996119"/>
          <a:ext cx="9007861" cy="3589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Rectangle 7"/>
          <p:cNvSpPr/>
          <p:nvPr/>
        </p:nvSpPr>
        <p:spPr>
          <a:xfrm>
            <a:off x="2846598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4552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sphere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2225" y="177054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/>
          <p:cNvSpPr/>
          <p:nvPr/>
        </p:nvSpPr>
        <p:spPr>
          <a:xfrm>
            <a:off x="557810" y="1206231"/>
            <a:ext cx="3813242" cy="140078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softEdge rad="31750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b="1" i="1" spc="5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anose="020B0A04020102020204" pitchFamily="34" charset="0"/>
              </a:rPr>
              <a:t>Допустими кандидати:</a:t>
            </a:r>
            <a:endParaRPr lang="bg-BG" sz="2400" b="1" i="1" spc="50" dirty="0">
              <a:ln w="0"/>
              <a:solidFill>
                <a:schemeClr val="accent1">
                  <a:lumMod val="75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Arial Black" panose="020B0A04020102020204" pitchFamily="34" charset="0"/>
            </a:endParaRPr>
          </a:p>
        </p:txBody>
      </p:sp>
      <p:sp>
        <p:nvSpPr>
          <p:cNvPr id="8" name="Flowchart: Punched Tape 7"/>
          <p:cNvSpPr/>
          <p:nvPr/>
        </p:nvSpPr>
        <p:spPr>
          <a:xfrm>
            <a:off x="557810" y="2814490"/>
            <a:ext cx="3987943" cy="3694886"/>
          </a:xfrm>
          <a:prstGeom prst="flowChartPunchedTap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Национално</a:t>
            </a:r>
            <a:r>
              <a:rPr lang="ru-RU" sz="2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2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представителни</a:t>
            </a:r>
            <a:r>
              <a:rPr lang="ru-RU" sz="2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организации </a:t>
            </a:r>
            <a:r>
              <a:rPr lang="ru-RU" sz="2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на </a:t>
            </a:r>
            <a:r>
              <a:rPr lang="ru-RU" sz="22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работниците</a:t>
            </a:r>
            <a:r>
              <a:rPr lang="ru-RU" sz="2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и </a:t>
            </a:r>
            <a:r>
              <a:rPr lang="ru-RU" sz="22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служителите</a:t>
            </a:r>
            <a:r>
              <a:rPr lang="ru-RU" sz="2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, </a:t>
            </a:r>
            <a:r>
              <a:rPr lang="ru-RU" sz="2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и на </a:t>
            </a:r>
            <a:r>
              <a:rPr lang="ru-RU" sz="22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работодателите</a:t>
            </a:r>
            <a:r>
              <a:rPr lang="ru-RU" sz="2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	</a:t>
            </a:r>
          </a:p>
        </p:txBody>
      </p:sp>
      <p:sp>
        <p:nvSpPr>
          <p:cNvPr id="9" name="Down Arrow 8"/>
          <p:cNvSpPr/>
          <p:nvPr/>
        </p:nvSpPr>
        <p:spPr>
          <a:xfrm>
            <a:off x="2524985" y="2427279"/>
            <a:ext cx="484632" cy="783855"/>
          </a:xfrm>
          <a:prstGeom prst="down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0" name="Down Arrow 9"/>
          <p:cNvSpPr/>
          <p:nvPr/>
        </p:nvSpPr>
        <p:spPr>
          <a:xfrm>
            <a:off x="1516373" y="2427279"/>
            <a:ext cx="484632" cy="1179371"/>
          </a:xfrm>
          <a:prstGeom prst="down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3" name="Rounded Rectangle 12"/>
          <p:cNvSpPr/>
          <p:nvPr/>
        </p:nvSpPr>
        <p:spPr>
          <a:xfrm>
            <a:off x="5573948" y="1449422"/>
            <a:ext cx="5496128" cy="914400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Допустими </a:t>
            </a:r>
            <a:r>
              <a:rPr lang="bg-BG" sz="2400" dirty="0">
                <a:solidFill>
                  <a:srgbClr val="FF0000"/>
                </a:solidFill>
                <a:latin typeface="Arial Black" panose="020B0A04020102020204" pitchFamily="34" charset="0"/>
              </a:rPr>
              <a:t>партньори: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5573948" y="2860836"/>
            <a:ext cx="5496128" cy="914400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професионални гимназии;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573948" y="4179012"/>
            <a:ext cx="5496128" cy="914400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б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раншови организации;</a:t>
            </a:r>
            <a:endParaRPr lang="bg-BG" sz="20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573948" y="5497188"/>
            <a:ext cx="5496128" cy="914400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работодатели.</a:t>
            </a:r>
            <a:endParaRPr lang="bg-BG" sz="20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Down Arrow 13"/>
          <p:cNvSpPr/>
          <p:nvPr/>
        </p:nvSpPr>
        <p:spPr>
          <a:xfrm>
            <a:off x="10680969" y="2363822"/>
            <a:ext cx="389107" cy="3516098"/>
          </a:xfrm>
          <a:prstGeom prst="down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5" name="Down Arrow 14"/>
          <p:cNvSpPr/>
          <p:nvPr/>
        </p:nvSpPr>
        <p:spPr>
          <a:xfrm>
            <a:off x="10213840" y="2347173"/>
            <a:ext cx="389107" cy="2314760"/>
          </a:xfrm>
          <a:prstGeom prst="down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6" name="Down Arrow 15"/>
          <p:cNvSpPr/>
          <p:nvPr/>
        </p:nvSpPr>
        <p:spPr>
          <a:xfrm>
            <a:off x="9824733" y="2352252"/>
            <a:ext cx="389107" cy="947720"/>
          </a:xfrm>
          <a:prstGeom prst="down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7" name="Rectangle 16"/>
          <p:cNvSpPr/>
          <p:nvPr/>
        </p:nvSpPr>
        <p:spPr>
          <a:xfrm>
            <a:off x="2846598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664092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90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0454" y="282056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2846598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  <p:sp>
        <p:nvSpPr>
          <p:cNvPr id="8" name="Rounded Rectangle 7"/>
          <p:cNvSpPr/>
          <p:nvPr/>
        </p:nvSpPr>
        <p:spPr>
          <a:xfrm>
            <a:off x="3091237" y="1185923"/>
            <a:ext cx="5831075" cy="908518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8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Допустими дейности:</a:t>
            </a:r>
            <a:endParaRPr lang="bg-BG" sz="28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77116" y="2281609"/>
            <a:ext cx="11659316" cy="107595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1.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Подкрепа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за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практическото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обучение на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учениците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от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професионалните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гимназии 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чрез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допълнителни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практики в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реална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работна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среда. 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	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42875" y="3621613"/>
            <a:ext cx="11659316" cy="90752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2.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Валидиране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на знания, умения и 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компетентности 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на лица над 16 </a:t>
            </a:r>
            <a:r>
              <a:rPr lang="ru-RU" sz="2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години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.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	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77116" y="4793189"/>
            <a:ext cx="11659316" cy="163618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3.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Въвеждане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гъвкави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форми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обучение 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в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професионалното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образование, 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например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модулно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обучение за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придобиване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професионална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квалификация и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учебна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документация,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разработена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в </a:t>
            </a:r>
            <a:r>
              <a:rPr lang="ru-RU" sz="2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сътрудничество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с представители на 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бизнеса. 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875983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75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846598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7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363" y="277293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387212" y="2864369"/>
            <a:ext cx="11463888" cy="1351751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4.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Подкрепа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за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изграждане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системи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за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планиране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обучението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в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зависимост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от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нуждите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пазара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на труда на </a:t>
            </a:r>
            <a:r>
              <a:rPr lang="ru-RU" sz="2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национално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и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регионално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ниво</a:t>
            </a:r>
            <a:r>
              <a:rPr lang="bg-BG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.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	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59875" y="4724112"/>
            <a:ext cx="11463888" cy="1351751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5. Актуализация на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учебни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програми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и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учебни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планове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в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професионалното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образование 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с участие на </a:t>
            </a:r>
            <a:r>
              <a:rPr lang="ru-RU" sz="2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работодателите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.	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062663" y="1506746"/>
            <a:ext cx="5831075" cy="908518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8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Допустими дейности:</a:t>
            </a:r>
            <a:endParaRPr lang="bg-BG" sz="28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5435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75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91843" y="240786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3662" y="277293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387212" y="2864369"/>
            <a:ext cx="11463888" cy="1351751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6.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Провеждане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2000" b="1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информационни</a:t>
            </a:r>
            <a:r>
              <a:rPr lang="ru-RU" sz="2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кампании 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за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популяризиране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възможностите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за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валидиране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на знания и умения. 	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87212" y="4888431"/>
            <a:ext cx="11463888" cy="1351751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7.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Непреки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дейности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– 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за организация и управление, информация и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комуникация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на проекта. 	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062663" y="1506746"/>
            <a:ext cx="5831075" cy="908518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8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Допустими дейности:</a:t>
            </a:r>
            <a:endParaRPr lang="bg-BG" sz="28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103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90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4917" y="282056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646448853"/>
              </p:ext>
            </p:extLst>
          </p:nvPr>
        </p:nvGraphicFramePr>
        <p:xfrm>
          <a:off x="359875" y="1118681"/>
          <a:ext cx="11546779" cy="53891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Rectangle 8"/>
          <p:cNvSpPr/>
          <p:nvPr/>
        </p:nvSpPr>
        <p:spPr>
          <a:xfrm>
            <a:off x="2962470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0154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Rectangle 4"/>
          <p:cNvSpPr/>
          <p:nvPr/>
        </p:nvSpPr>
        <p:spPr>
          <a:xfrm>
            <a:off x="2962470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  <p:pic>
        <p:nvPicPr>
          <p:cNvPr id="6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4917" y="282056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697884991"/>
              </p:ext>
            </p:extLst>
          </p:nvPr>
        </p:nvGraphicFramePr>
        <p:xfrm>
          <a:off x="546165" y="1257300"/>
          <a:ext cx="11183872" cy="4500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411096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90">
          <a:fgClr>
            <a:schemeClr val="lt1">
              <a:hueOff val="0"/>
              <a:satOff val="0"/>
              <a:lumOff val="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4916" y="282056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949213527"/>
              </p:ext>
            </p:extLst>
          </p:nvPr>
        </p:nvGraphicFramePr>
        <p:xfrm>
          <a:off x="359875" y="1200150"/>
          <a:ext cx="11346901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3" name="Rectangle 12"/>
          <p:cNvSpPr/>
          <p:nvPr/>
        </p:nvSpPr>
        <p:spPr>
          <a:xfrm>
            <a:off x="2962470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868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Rectangle 4"/>
          <p:cNvSpPr/>
          <p:nvPr/>
        </p:nvSpPr>
        <p:spPr>
          <a:xfrm>
            <a:off x="2962470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  <p:pic>
        <p:nvPicPr>
          <p:cNvPr id="6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4916" y="282056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3138942" y="1378618"/>
            <a:ext cx="5831075" cy="908518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8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Допустими дейности:</a:t>
            </a:r>
            <a:endParaRPr lang="bg-BG" sz="28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Plaque 8"/>
          <p:cNvSpPr/>
          <p:nvPr/>
        </p:nvSpPr>
        <p:spPr>
          <a:xfrm>
            <a:off x="359875" y="2600325"/>
            <a:ext cx="3526325" cy="3657600"/>
          </a:xfrm>
          <a:prstGeom prst="plaqu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1.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Използване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на</a:t>
            </a:r>
            <a:endParaRPr lang="en-US" sz="2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  <a:p>
            <a:pPr algn="ctr"/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HE (</a:t>
            </a:r>
            <a:r>
              <a:rPr lang="en-US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Higher education</a:t>
            </a:r>
            <a:r>
              <a:rPr lang="bg-BG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)</a:t>
            </a:r>
            <a:r>
              <a:rPr lang="en-US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Innovate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като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инструмент 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за самооценка и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насърчаване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промени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и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иновации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във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висшите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училища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. 	</a:t>
            </a:r>
          </a:p>
        </p:txBody>
      </p:sp>
      <p:sp>
        <p:nvSpPr>
          <p:cNvPr id="10" name="Plaque 9"/>
          <p:cNvSpPr/>
          <p:nvPr/>
        </p:nvSpPr>
        <p:spPr>
          <a:xfrm>
            <a:off x="4291318" y="2600326"/>
            <a:ext cx="3526325" cy="3657600"/>
          </a:xfrm>
          <a:prstGeom prst="plaqu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2.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Подкрепа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за квалификация, </a:t>
            </a:r>
            <a:r>
              <a:rPr lang="ru-RU" sz="2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продължаващо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обучение и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кариерно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развитие на </a:t>
            </a:r>
            <a:r>
              <a:rPr lang="ru-RU" sz="2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заетите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в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сферата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2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науката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.	</a:t>
            </a:r>
          </a:p>
        </p:txBody>
      </p:sp>
      <p:sp>
        <p:nvSpPr>
          <p:cNvPr id="11" name="Plaque 10"/>
          <p:cNvSpPr/>
          <p:nvPr/>
        </p:nvSpPr>
        <p:spPr>
          <a:xfrm>
            <a:off x="8316931" y="2600325"/>
            <a:ext cx="3526325" cy="3657600"/>
          </a:xfrm>
          <a:prstGeom prst="plaqu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3.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Оптимизиране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структурата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и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дейността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висшите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училища чрез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подобряване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модела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2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финансиране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.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	</a:t>
            </a:r>
          </a:p>
        </p:txBody>
      </p:sp>
      <p:sp>
        <p:nvSpPr>
          <p:cNvPr id="12" name="Left-Right Arrow Callout 11"/>
          <p:cNvSpPr/>
          <p:nvPr/>
        </p:nvSpPr>
        <p:spPr>
          <a:xfrm>
            <a:off x="3491121" y="3193256"/>
            <a:ext cx="1319350" cy="2471737"/>
          </a:xfrm>
          <a:prstGeom prst="leftRightArrowCallou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3" name="Left-Right Arrow Callout 12"/>
          <p:cNvSpPr/>
          <p:nvPr/>
        </p:nvSpPr>
        <p:spPr>
          <a:xfrm>
            <a:off x="7459211" y="3193255"/>
            <a:ext cx="1216152" cy="2471737"/>
          </a:xfrm>
          <a:prstGeom prst="leftRightArrowCallou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68702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Rectangle 4"/>
          <p:cNvSpPr/>
          <p:nvPr/>
        </p:nvSpPr>
        <p:spPr>
          <a:xfrm>
            <a:off x="2962470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  <p:pic>
        <p:nvPicPr>
          <p:cNvPr id="6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4916" y="282056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3138942" y="1378618"/>
            <a:ext cx="5831075" cy="908518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8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Допустими дейности:</a:t>
            </a:r>
            <a:endParaRPr lang="bg-BG" sz="28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Plaque 7"/>
          <p:cNvSpPr/>
          <p:nvPr/>
        </p:nvSpPr>
        <p:spPr>
          <a:xfrm>
            <a:off x="1231412" y="2600325"/>
            <a:ext cx="4569313" cy="3843338"/>
          </a:xfrm>
          <a:prstGeom prst="plaqu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4.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Разработване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и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внедряване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на модели за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обвързване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финансирането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2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висшите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училища с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резултатите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от </a:t>
            </a:r>
            <a:r>
              <a:rPr lang="ru-RU" sz="2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обучението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и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реализацията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2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студентите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.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	</a:t>
            </a:r>
          </a:p>
        </p:txBody>
      </p:sp>
      <p:sp>
        <p:nvSpPr>
          <p:cNvPr id="9" name="Plaque 8"/>
          <p:cNvSpPr/>
          <p:nvPr/>
        </p:nvSpPr>
        <p:spPr>
          <a:xfrm>
            <a:off x="6397964" y="2600324"/>
            <a:ext cx="4481893" cy="3843338"/>
          </a:xfrm>
          <a:prstGeom prst="plaqu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5.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Усъвършенстване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системата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за </a:t>
            </a:r>
            <a:r>
              <a:rPr lang="ru-RU" sz="2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акредитация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, чрез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стимулиране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гъвкавостта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и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прозрачността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външното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и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вътрешно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оценяване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качеството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във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висшите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училища и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научните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организации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.	</a:t>
            </a:r>
          </a:p>
        </p:txBody>
      </p:sp>
      <p:sp>
        <p:nvSpPr>
          <p:cNvPr id="11" name="Left-Right Arrow Callout 10"/>
          <p:cNvSpPr/>
          <p:nvPr/>
        </p:nvSpPr>
        <p:spPr>
          <a:xfrm>
            <a:off x="5499830" y="3286125"/>
            <a:ext cx="1216152" cy="2471737"/>
          </a:xfrm>
          <a:prstGeom prst="leftRightArrowCallou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8063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Rectangle 4"/>
          <p:cNvSpPr/>
          <p:nvPr/>
        </p:nvSpPr>
        <p:spPr>
          <a:xfrm>
            <a:off x="2962470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  <p:pic>
        <p:nvPicPr>
          <p:cNvPr id="6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4916" y="282056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Plaque 7"/>
          <p:cNvSpPr/>
          <p:nvPr/>
        </p:nvSpPr>
        <p:spPr>
          <a:xfrm>
            <a:off x="1341712" y="2667000"/>
            <a:ext cx="4469300" cy="3957638"/>
          </a:xfrm>
          <a:prstGeom prst="plaqu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6.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Насърчаване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участието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студенти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в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различни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форми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допълнително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обучение и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мобилност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.</a:t>
            </a:r>
          </a:p>
        </p:txBody>
      </p:sp>
      <p:sp>
        <p:nvSpPr>
          <p:cNvPr id="10" name="Plaque 9"/>
          <p:cNvSpPr/>
          <p:nvPr/>
        </p:nvSpPr>
        <p:spPr>
          <a:xfrm>
            <a:off x="6180533" y="2686049"/>
            <a:ext cx="4560979" cy="3919538"/>
          </a:xfrm>
          <a:prstGeom prst="plaqu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7.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Подобряване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условията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за </a:t>
            </a:r>
            <a:r>
              <a:rPr lang="ru-RU" sz="2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усъвършенстване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и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придобиване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на нови </a:t>
            </a:r>
            <a:r>
              <a:rPr lang="ru-RU" sz="2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личностни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и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професионални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знания и 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умения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,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включително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чрез развитие на </a:t>
            </a:r>
            <a:r>
              <a:rPr lang="ru-RU" sz="2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партньорски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мрежи. 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	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38942" y="1378618"/>
            <a:ext cx="5831075" cy="908518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8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Допустими дейности:</a:t>
            </a:r>
            <a:endParaRPr lang="bg-BG" sz="28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Left-Right Arrow Callout 11"/>
          <p:cNvSpPr/>
          <p:nvPr/>
        </p:nvSpPr>
        <p:spPr>
          <a:xfrm>
            <a:off x="5436116" y="3357561"/>
            <a:ext cx="1236726" cy="2653495"/>
          </a:xfrm>
          <a:prstGeom prst="leftRightArrowCallou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79832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90">
          <a:fgClr>
            <a:schemeClr val="accent1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73400" y="1179575"/>
            <a:ext cx="10406743" cy="1005842"/>
          </a:xfrm>
          <a:blipFill>
            <a:blip r:embed="rId2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pPr algn="ctr" defTabSz="889000">
              <a:lnSpc>
                <a:spcPct val="90000"/>
              </a:lnSpc>
              <a:spcAft>
                <a:spcPct val="35000"/>
              </a:spcAft>
            </a:pPr>
            <a:r>
              <a:rPr lang="bg-BG" altLang="bg-BG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Приоритетна ос </a:t>
            </a:r>
            <a:r>
              <a:rPr lang="en-US" altLang="bg-BG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</a:t>
            </a:r>
            <a:r>
              <a:rPr lang="bg-BG" altLang="bg-BG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</a:t>
            </a:r>
            <a:r>
              <a:rPr lang="en-US" altLang="bg-BG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bg-BG" altLang="bg-BG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Научни и</a:t>
            </a:r>
            <a:r>
              <a:rPr lang="bg-BG" sz="2400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зследвания и технологично развитие</a:t>
            </a:r>
            <a:endParaRPr lang="en-GB" sz="2400" dirty="0">
              <a:solidFill>
                <a:srgbClr val="00206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4728" y="282056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" name="Diagram 13"/>
          <p:cNvGraphicFramePr/>
          <p:nvPr>
            <p:extLst>
              <p:ext uri="{D42A27DB-BD31-4B8C-83A1-F6EECF244321}">
                <p14:modId xmlns:p14="http://schemas.microsoft.com/office/powerpoint/2010/main" val="4094035528"/>
              </p:ext>
            </p:extLst>
          </p:nvPr>
        </p:nvGraphicFramePr>
        <p:xfrm>
          <a:off x="359875" y="2266545"/>
          <a:ext cx="11546779" cy="42412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8" name="Rectangle 7"/>
          <p:cNvSpPr/>
          <p:nvPr/>
        </p:nvSpPr>
        <p:spPr>
          <a:xfrm>
            <a:off x="2867376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65831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Rectangle 4"/>
          <p:cNvSpPr/>
          <p:nvPr/>
        </p:nvSpPr>
        <p:spPr>
          <a:xfrm>
            <a:off x="2962470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  <p:pic>
        <p:nvPicPr>
          <p:cNvPr id="6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4916" y="282056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laque 6"/>
          <p:cNvSpPr/>
          <p:nvPr/>
        </p:nvSpPr>
        <p:spPr>
          <a:xfrm>
            <a:off x="427931" y="2600325"/>
            <a:ext cx="3354875" cy="3657600"/>
          </a:xfrm>
          <a:prstGeom prst="plaqu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8. Развитие на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системата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за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кариерно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ори-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ентиране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за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студенти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в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системата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2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висшето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образование. 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	</a:t>
            </a:r>
          </a:p>
        </p:txBody>
      </p:sp>
      <p:sp>
        <p:nvSpPr>
          <p:cNvPr id="8" name="Plaque 7"/>
          <p:cNvSpPr/>
          <p:nvPr/>
        </p:nvSpPr>
        <p:spPr>
          <a:xfrm>
            <a:off x="4139953" y="2600325"/>
            <a:ext cx="3657600" cy="3657600"/>
          </a:xfrm>
          <a:prstGeom prst="plaqu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9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. 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Осигуряване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на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допълнителна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практическа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подготовка на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студенти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в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реална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работна</a:t>
            </a:r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среда. 	</a:t>
            </a:r>
          </a:p>
          <a:p>
            <a:pPr algn="ctr"/>
            <a:endParaRPr lang="ru-RU" sz="2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9" name="Plaque 8"/>
          <p:cNvSpPr/>
          <p:nvPr/>
        </p:nvSpPr>
        <p:spPr>
          <a:xfrm>
            <a:off x="8222757" y="2600325"/>
            <a:ext cx="3526325" cy="3657600"/>
          </a:xfrm>
          <a:prstGeom prst="plaqu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10.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Непреки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дейности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- за организация и управление, информация и </a:t>
            </a:r>
            <a:r>
              <a:rPr lang="ru-RU" sz="20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комуникация</a:t>
            </a:r>
            <a:r>
              <a:rPr lang="ru-RU" sz="2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на проекта. 	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138942" y="1378618"/>
            <a:ext cx="5831075" cy="908518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8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Допустими дейности:</a:t>
            </a:r>
            <a:endParaRPr lang="bg-BG" sz="28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Left-Right Arrow Callout 10"/>
          <p:cNvSpPr/>
          <p:nvPr/>
        </p:nvSpPr>
        <p:spPr>
          <a:xfrm>
            <a:off x="3387332" y="3193256"/>
            <a:ext cx="1216152" cy="2471737"/>
          </a:xfrm>
          <a:prstGeom prst="leftRightArrowCallou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2" name="Left-Right Arrow Callout 11"/>
          <p:cNvSpPr/>
          <p:nvPr/>
        </p:nvSpPr>
        <p:spPr>
          <a:xfrm>
            <a:off x="7402079" y="3193256"/>
            <a:ext cx="1216152" cy="2471737"/>
          </a:xfrm>
          <a:prstGeom prst="leftRightArrowCallou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0387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80">
          <a:fgClr>
            <a:srgbClr val="66CC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4" y="23602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369" y="240786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644435" y="1354455"/>
            <a:ext cx="11174671" cy="109728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bg-BG" altLang="bg-BG" sz="2400" b="1" u="sng" dirty="0" smtClean="0">
                <a:solidFill>
                  <a:srgbClr val="000099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Приоритетна ос 3: </a:t>
            </a:r>
            <a:r>
              <a:rPr lang="en-US" altLang="bg-BG" sz="2400" b="1" u="sng" dirty="0" smtClean="0">
                <a:solidFill>
                  <a:srgbClr val="000099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/>
            </a:r>
            <a:br>
              <a:rPr lang="en-US" altLang="bg-BG" sz="2400" b="1" u="sng" dirty="0" smtClean="0">
                <a:solidFill>
                  <a:srgbClr val="000099"/>
                </a:solidFill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lang="bg-BG" sz="2400" b="1" dirty="0" smtClean="0">
                <a:solidFill>
                  <a:srgbClr val="000099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Образователна среда за активно социално приобщаване</a:t>
            </a:r>
            <a:endParaRPr lang="en-US" sz="2400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418951841"/>
              </p:ext>
            </p:extLst>
          </p:nvPr>
        </p:nvGraphicFramePr>
        <p:xfrm>
          <a:off x="359875" y="2266545"/>
          <a:ext cx="11546779" cy="43871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9" name="Rectangle 8"/>
          <p:cNvSpPr/>
          <p:nvPr/>
        </p:nvSpPr>
        <p:spPr>
          <a:xfrm>
            <a:off x="2918696" y="204280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788964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lgGrid">
          <a:fgClr>
            <a:schemeClr val="accent1">
              <a:lumMod val="75000"/>
            </a:schemeClr>
          </a:fgClr>
          <a:bgClr>
            <a:srgbClr val="3399FF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4" y="23602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Rectangle 4"/>
          <p:cNvSpPr/>
          <p:nvPr/>
        </p:nvSpPr>
        <p:spPr>
          <a:xfrm>
            <a:off x="2918696" y="204280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  <p:pic>
        <p:nvPicPr>
          <p:cNvPr id="6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369" y="240786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Folded Corner 6"/>
          <p:cNvSpPr/>
          <p:nvPr/>
        </p:nvSpPr>
        <p:spPr>
          <a:xfrm>
            <a:off x="1034321" y="3252391"/>
            <a:ext cx="10223292" cy="2563793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2400" dirty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  <a:p>
            <a:pPr algn="ctr"/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endParaRPr lang="ru-RU" sz="2400" dirty="0" smtClean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  <a:p>
            <a:pPr algn="ctr"/>
            <a:endParaRPr lang="ru-RU" sz="2400" dirty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  <a:p>
            <a:pPr algn="ctr"/>
            <a:endParaRPr lang="ru-RU" sz="2400" dirty="0" smtClean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  <a:p>
            <a:pPr algn="ctr"/>
            <a:endParaRPr lang="ru-RU" sz="2400" dirty="0" smtClean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  <a:p>
            <a:pPr algn="ctr"/>
            <a:endParaRPr lang="ru-RU" sz="2400" dirty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  <a:p>
            <a:pPr algn="ctr"/>
            <a:endParaRPr lang="ru-RU" sz="2400" dirty="0" smtClean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  <a:p>
            <a:pPr algn="ctr"/>
            <a:endParaRPr lang="ru-RU" sz="2400" dirty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  <a:p>
            <a:pPr algn="ctr"/>
            <a:r>
              <a:rPr lang="ru-RU" sz="2400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С </a:t>
            </a:r>
            <a:r>
              <a:rPr lang="ru-RU" sz="2400" dirty="0" err="1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операцията</a:t>
            </a:r>
            <a:r>
              <a:rPr lang="ru-RU" sz="2400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се цели </a:t>
            </a:r>
            <a:r>
              <a:rPr lang="ru-RU" sz="2400" dirty="0" err="1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обогатяване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на </a:t>
            </a:r>
            <a:r>
              <a:rPr lang="ru-RU" sz="2400" dirty="0" err="1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професионално-педагогическите</a:t>
            </a:r>
            <a:r>
              <a:rPr lang="ru-RU" sz="2400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компетентности 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на </a:t>
            </a:r>
            <a:r>
              <a:rPr lang="ru-RU" sz="2400" dirty="0" err="1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учителите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, </a:t>
            </a:r>
            <a:r>
              <a:rPr lang="ru-RU" sz="2400" dirty="0" err="1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директори</a:t>
            </a:r>
            <a:r>
              <a:rPr lang="ru-RU" sz="2400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и </a:t>
            </a:r>
            <a:r>
              <a:rPr lang="ru-RU" sz="2400" dirty="0" err="1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други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педагогически </a:t>
            </a:r>
            <a:r>
              <a:rPr lang="ru-RU" sz="2400" dirty="0" err="1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специалисти</a:t>
            </a:r>
            <a:r>
              <a:rPr lang="ru-RU" sz="2400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за </a:t>
            </a:r>
            <a:r>
              <a:rPr lang="ru-RU" sz="2400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работа 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в </a:t>
            </a:r>
            <a:r>
              <a:rPr lang="ru-RU" sz="2400" dirty="0" err="1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мултикултурна</a:t>
            </a:r>
            <a:r>
              <a:rPr lang="ru-RU" sz="2400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среда, </a:t>
            </a:r>
            <a:r>
              <a:rPr lang="ru-RU" sz="2400" dirty="0" err="1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като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се </a:t>
            </a:r>
            <a:r>
              <a:rPr lang="ru-RU" sz="2400" dirty="0" err="1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използват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 err="1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възможностите</a:t>
            </a:r>
            <a:r>
              <a:rPr lang="ru-RU" sz="2400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на </a:t>
            </a:r>
            <a:r>
              <a:rPr lang="ru-RU" sz="2400" dirty="0" err="1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различни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 err="1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квалификационни</a:t>
            </a:r>
            <a:r>
              <a:rPr lang="ru-RU" sz="2400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 err="1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форми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. 	</a:t>
            </a:r>
          </a:p>
          <a:p>
            <a:pPr algn="ctr"/>
            <a:r>
              <a:rPr lang="ru-RU" sz="2400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. 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	</a:t>
            </a:r>
          </a:p>
          <a:p>
            <a:pPr algn="ctr"/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	</a:t>
            </a:r>
          </a:p>
          <a:p>
            <a:pPr algn="ctr"/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	</a:t>
            </a:r>
          </a:p>
          <a:p>
            <a:pPr algn="ctr"/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	</a:t>
            </a:r>
          </a:p>
          <a:p>
            <a:pPr algn="ctr"/>
            <a:r>
              <a:rPr lang="bg-BG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	</a:t>
            </a:r>
          </a:p>
          <a:p>
            <a:pPr algn="ctr"/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	</a:t>
            </a:r>
          </a:p>
        </p:txBody>
      </p:sp>
      <p:sp>
        <p:nvSpPr>
          <p:cNvPr id="8" name="Plaque 7"/>
          <p:cNvSpPr/>
          <p:nvPr/>
        </p:nvSpPr>
        <p:spPr>
          <a:xfrm>
            <a:off x="2524985" y="1603948"/>
            <a:ext cx="7308563" cy="914400"/>
          </a:xfrm>
          <a:prstGeom prst="plaqu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Цели </a:t>
            </a:r>
            <a:r>
              <a:rPr lang="bg-BG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на </a:t>
            </a:r>
            <a:r>
              <a:rPr lang="bg-BG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предоставяната БФП: </a:t>
            </a:r>
            <a:r>
              <a:rPr lang="bg-BG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834938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90">
          <a:fgClr>
            <a:srgbClr val="66CC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1879" y="277293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Bevel 13"/>
          <p:cNvSpPr/>
          <p:nvPr/>
        </p:nvSpPr>
        <p:spPr>
          <a:xfrm>
            <a:off x="1887083" y="1303707"/>
            <a:ext cx="8375515" cy="933856"/>
          </a:xfrm>
          <a:prstGeom prst="bevel">
            <a:avLst/>
          </a:prstGeom>
          <a:pattFill prst="pct90">
            <a:fgClr>
              <a:srgbClr val="00B0F0"/>
            </a:fgClr>
            <a:bgClr>
              <a:schemeClr val="tx2">
                <a:lumMod val="75000"/>
              </a:schemeClr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7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Допустими кандидати: </a:t>
            </a:r>
            <a:endParaRPr lang="bg-BG" sz="27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16" name="Diagram 15"/>
          <p:cNvGraphicFramePr/>
          <p:nvPr>
            <p:extLst>
              <p:ext uri="{D42A27DB-BD31-4B8C-83A1-F6EECF244321}">
                <p14:modId xmlns:p14="http://schemas.microsoft.com/office/powerpoint/2010/main" val="403300585"/>
              </p:ext>
            </p:extLst>
          </p:nvPr>
        </p:nvGraphicFramePr>
        <p:xfrm>
          <a:off x="657402" y="2242326"/>
          <a:ext cx="10476690" cy="42265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ectangle 6"/>
          <p:cNvSpPr/>
          <p:nvPr/>
        </p:nvSpPr>
        <p:spPr>
          <a:xfrm>
            <a:off x="2962470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57046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90">
          <a:fgClr>
            <a:srgbClr val="3399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62470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4" y="23602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369" y="240786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002225617"/>
              </p:ext>
            </p:extLst>
          </p:nvPr>
        </p:nvGraphicFramePr>
        <p:xfrm>
          <a:off x="359874" y="998754"/>
          <a:ext cx="11298726" cy="4786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Rounded Rectangle 6"/>
          <p:cNvSpPr/>
          <p:nvPr/>
        </p:nvSpPr>
        <p:spPr>
          <a:xfrm>
            <a:off x="1124262" y="5268845"/>
            <a:ext cx="8799228" cy="103244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Максимален размер на съфинансиране: 100 %</a:t>
            </a:r>
            <a:endParaRPr lang="bg-BG" sz="24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3301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90">
          <a:fgClr>
            <a:srgbClr val="66CC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62470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4" y="23602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369" y="240786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3211418" y="1279794"/>
            <a:ext cx="5831075" cy="908518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8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Допустими дейности:</a:t>
            </a:r>
            <a:endParaRPr lang="bg-BG" sz="28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1857134837"/>
              </p:ext>
            </p:extLst>
          </p:nvPr>
        </p:nvGraphicFramePr>
        <p:xfrm>
          <a:off x="147637" y="1992997"/>
          <a:ext cx="11958638" cy="47291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 useBgFill="1">
        <p:nvSpPr>
          <p:cNvPr id="10" name="Plaque 9"/>
          <p:cNvSpPr/>
          <p:nvPr/>
        </p:nvSpPr>
        <p:spPr>
          <a:xfrm>
            <a:off x="528029" y="2843212"/>
            <a:ext cx="914400" cy="914400"/>
          </a:xfrm>
          <a:prstGeom prst="plaqu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000" dirty="0" smtClean="0">
                <a:solidFill>
                  <a:srgbClr val="003399"/>
                </a:solidFill>
                <a:latin typeface="Arial Black" panose="020B0A04020102020204" pitchFamily="34" charset="0"/>
              </a:rPr>
              <a:t>1. </a:t>
            </a:r>
            <a:endParaRPr lang="bg-BG" sz="2000" dirty="0">
              <a:solidFill>
                <a:srgbClr val="003399"/>
              </a:solidFill>
              <a:latin typeface="Arial Black" panose="020B0A04020102020204" pitchFamily="34" charset="0"/>
            </a:endParaRPr>
          </a:p>
        </p:txBody>
      </p:sp>
      <p:sp useBgFill="1">
        <p:nvSpPr>
          <p:cNvPr id="11" name="Plaque 10"/>
          <p:cNvSpPr/>
          <p:nvPr/>
        </p:nvSpPr>
        <p:spPr>
          <a:xfrm>
            <a:off x="528029" y="4966608"/>
            <a:ext cx="914400" cy="914400"/>
          </a:xfrm>
          <a:prstGeom prst="plaqu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000" dirty="0">
                <a:solidFill>
                  <a:srgbClr val="003399"/>
                </a:solidFill>
                <a:latin typeface="Arial Black" panose="020B0A04020102020204" pitchFamily="34" charset="0"/>
              </a:rPr>
              <a:t>2</a:t>
            </a:r>
            <a:r>
              <a:rPr lang="bg-BG" sz="2000" dirty="0" smtClean="0">
                <a:solidFill>
                  <a:srgbClr val="003399"/>
                </a:solidFill>
                <a:latin typeface="Arial Black" panose="020B0A04020102020204" pitchFamily="34" charset="0"/>
              </a:rPr>
              <a:t>. </a:t>
            </a:r>
            <a:endParaRPr lang="bg-BG" sz="2000" dirty="0">
              <a:solidFill>
                <a:srgbClr val="003399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651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90">
          <a:fgClr>
            <a:srgbClr val="66CC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62470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4" y="23602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369" y="240786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3026356" y="1159873"/>
            <a:ext cx="5831075" cy="908518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8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Допустими дейности:</a:t>
            </a:r>
            <a:endParaRPr lang="bg-BG" sz="28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715571052"/>
              </p:ext>
            </p:extLst>
          </p:nvPr>
        </p:nvGraphicFramePr>
        <p:xfrm>
          <a:off x="147637" y="1992997"/>
          <a:ext cx="11958638" cy="47291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 useBgFill="1">
        <p:nvSpPr>
          <p:cNvPr id="10" name="Plaque 9"/>
          <p:cNvSpPr/>
          <p:nvPr/>
        </p:nvSpPr>
        <p:spPr>
          <a:xfrm>
            <a:off x="656616" y="2871787"/>
            <a:ext cx="914400" cy="914400"/>
          </a:xfrm>
          <a:prstGeom prst="plaqu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000" dirty="0">
                <a:solidFill>
                  <a:srgbClr val="003399"/>
                </a:solidFill>
                <a:latin typeface="Arial Black" panose="020B0A04020102020204" pitchFamily="34" charset="0"/>
              </a:rPr>
              <a:t>3</a:t>
            </a:r>
            <a:r>
              <a:rPr lang="bg-BG" sz="2000" dirty="0" smtClean="0">
                <a:solidFill>
                  <a:srgbClr val="003399"/>
                </a:solidFill>
                <a:latin typeface="Arial Black" panose="020B0A04020102020204" pitchFamily="34" charset="0"/>
              </a:rPr>
              <a:t>. </a:t>
            </a:r>
            <a:endParaRPr lang="bg-BG" sz="2000" dirty="0">
              <a:solidFill>
                <a:srgbClr val="003399"/>
              </a:solidFill>
              <a:latin typeface="Arial Black" panose="020B0A04020102020204" pitchFamily="34" charset="0"/>
            </a:endParaRPr>
          </a:p>
        </p:txBody>
      </p:sp>
      <p:sp useBgFill="1">
        <p:nvSpPr>
          <p:cNvPr id="11" name="Plaque 10"/>
          <p:cNvSpPr/>
          <p:nvPr/>
        </p:nvSpPr>
        <p:spPr>
          <a:xfrm>
            <a:off x="656616" y="4966608"/>
            <a:ext cx="914400" cy="914400"/>
          </a:xfrm>
          <a:prstGeom prst="plaqu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000" dirty="0" smtClean="0">
                <a:solidFill>
                  <a:srgbClr val="003399"/>
                </a:solidFill>
                <a:latin typeface="Arial Black" panose="020B0A04020102020204" pitchFamily="34" charset="0"/>
              </a:rPr>
              <a:t>4. </a:t>
            </a:r>
            <a:endParaRPr lang="bg-BG" sz="2000" dirty="0">
              <a:solidFill>
                <a:srgbClr val="003399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691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90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que 3"/>
          <p:cNvSpPr/>
          <p:nvPr/>
        </p:nvSpPr>
        <p:spPr>
          <a:xfrm>
            <a:off x="707991" y="1231227"/>
            <a:ext cx="10687050" cy="1228725"/>
          </a:xfrm>
          <a:prstGeom prst="plaque">
            <a:avLst/>
          </a:prstGeom>
          <a:gradFill>
            <a:gsLst>
              <a:gs pos="4000">
                <a:schemeClr val="bg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bg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ПРОЦЕДУРИ, ПО КОИТО СЕ ПРЕДОСТАВЯ БФП ЗА ИНТЕГРИРАНИ ПРОЕКТНИ ПРЕДЛОЖЕНИЯ 	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4" y="23602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" name="Rectangle 5"/>
          <p:cNvSpPr/>
          <p:nvPr/>
        </p:nvSpPr>
        <p:spPr>
          <a:xfrm>
            <a:off x="2962470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  <p:pic>
        <p:nvPicPr>
          <p:cNvPr id="7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369" y="240786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2217702612"/>
              </p:ext>
            </p:extLst>
          </p:nvPr>
        </p:nvGraphicFramePr>
        <p:xfrm>
          <a:off x="283927" y="2843213"/>
          <a:ext cx="11535179" cy="40147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49849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1761" y="267546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1671639" y="1185863"/>
            <a:ext cx="8815386" cy="9144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Допустими кандидати по Компонент 2:</a:t>
            </a:r>
            <a:endParaRPr lang="bg-BG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59876" y="2571750"/>
            <a:ext cx="11346900" cy="167046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Общини</a:t>
            </a:r>
            <a:r>
              <a:rPr lang="ru-RU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на 39 града от 1-во до 3-то </a:t>
            </a:r>
            <a:r>
              <a:rPr lang="ru-RU" sz="2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йерархично</a:t>
            </a:r>
            <a:r>
              <a:rPr lang="ru-RU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ниво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от </a:t>
            </a:r>
            <a:r>
              <a:rPr lang="ru-RU" sz="2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националната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полицентрична</a:t>
            </a:r>
            <a:r>
              <a:rPr lang="ru-RU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система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, </a:t>
            </a:r>
            <a:r>
              <a:rPr lang="ru-RU" sz="2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съгласно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Националната</a:t>
            </a:r>
            <a:r>
              <a:rPr lang="ru-RU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концепция за </a:t>
            </a:r>
            <a:r>
              <a:rPr lang="ru-RU" sz="2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пространствено</a:t>
            </a:r>
            <a:r>
              <a:rPr lang="ru-RU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развитие 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2013- 2025 г. 	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59875" y="4586286"/>
            <a:ext cx="11346900" cy="176954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– бенефициент </a:t>
            </a:r>
            <a:r>
              <a:rPr lang="ru-RU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и 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по </a:t>
            </a:r>
            <a:r>
              <a:rPr lang="ru-RU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Приоритетна 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ос 1 на ОПРР 2014-2020 г., в </a:t>
            </a:r>
            <a:r>
              <a:rPr lang="ru-RU" sz="2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чиито</a:t>
            </a:r>
            <a:r>
              <a:rPr lang="ru-RU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Интегрирани</a:t>
            </a:r>
            <a:r>
              <a:rPr lang="ru-RU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планове</a:t>
            </a:r>
            <a:r>
              <a:rPr lang="ru-RU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за </a:t>
            </a:r>
            <a:r>
              <a:rPr lang="ru-RU" sz="2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градско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възстановяване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и развитие</a:t>
            </a:r>
            <a:r>
              <a:rPr lang="ru-RU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са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включени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мерки за </a:t>
            </a:r>
            <a:r>
              <a:rPr lang="ru-RU" sz="2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изграждане</a:t>
            </a:r>
            <a:r>
              <a:rPr lang="ru-RU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на </a:t>
            </a:r>
            <a:r>
              <a:rPr lang="ru-RU" sz="2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социални</a:t>
            </a:r>
            <a:r>
              <a:rPr lang="ru-RU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жилища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. 	</a:t>
            </a:r>
          </a:p>
        </p:txBody>
      </p:sp>
      <p:sp>
        <p:nvSpPr>
          <p:cNvPr id="9" name="Rectangle 8"/>
          <p:cNvSpPr/>
          <p:nvPr/>
        </p:nvSpPr>
        <p:spPr>
          <a:xfrm>
            <a:off x="2962470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88033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lgGrid">
          <a:fgClr>
            <a:schemeClr val="tx2">
              <a:lumMod val="10000"/>
            </a:schemeClr>
          </a:fgClr>
          <a:bgClr>
            <a:schemeClr val="accent1">
              <a:lumMod val="40000"/>
              <a:lumOff val="6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Rectangle 4"/>
          <p:cNvSpPr/>
          <p:nvPr/>
        </p:nvSpPr>
        <p:spPr>
          <a:xfrm>
            <a:off x="2962470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  <p:pic>
        <p:nvPicPr>
          <p:cNvPr id="6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1761" y="267546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laque 6"/>
          <p:cNvSpPr/>
          <p:nvPr/>
        </p:nvSpPr>
        <p:spPr>
          <a:xfrm>
            <a:off x="2524985" y="1603948"/>
            <a:ext cx="7308563" cy="914400"/>
          </a:xfrm>
          <a:prstGeom prst="plaqu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Цели </a:t>
            </a:r>
            <a:r>
              <a:rPr lang="bg-BG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на </a:t>
            </a:r>
            <a:r>
              <a:rPr lang="bg-BG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предоставяната БФП: </a:t>
            </a:r>
            <a:r>
              <a:rPr lang="bg-BG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	</a:t>
            </a:r>
          </a:p>
        </p:txBody>
      </p:sp>
      <p:sp>
        <p:nvSpPr>
          <p:cNvPr id="8" name="Folded Corner 7"/>
          <p:cNvSpPr/>
          <p:nvPr/>
        </p:nvSpPr>
        <p:spPr>
          <a:xfrm>
            <a:off x="1034321" y="3252391"/>
            <a:ext cx="10223292" cy="2743675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2400" dirty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  <a:p>
            <a:pPr algn="ctr"/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endParaRPr lang="ru-RU" sz="2400" dirty="0" smtClean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  <a:p>
            <a:pPr algn="ctr"/>
            <a:endParaRPr lang="ru-RU" sz="2400" dirty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  <a:p>
            <a:pPr algn="ctr"/>
            <a:endParaRPr lang="ru-RU" sz="2400" dirty="0" smtClean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  <a:p>
            <a:pPr algn="ctr"/>
            <a:endParaRPr lang="ru-RU" sz="2400" dirty="0" smtClean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  <a:p>
            <a:pPr algn="ctr"/>
            <a:endParaRPr lang="ru-RU" sz="2400" dirty="0" smtClean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  <a:p>
            <a:pPr algn="ctr"/>
            <a:endParaRPr lang="ru-RU" sz="2400" dirty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  <a:p>
            <a:pPr algn="ctr"/>
            <a:r>
              <a:rPr lang="ru-RU" sz="2400" dirty="0" err="1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Общата</a:t>
            </a:r>
            <a:r>
              <a:rPr lang="ru-RU" sz="2400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цел на </a:t>
            </a:r>
            <a:r>
              <a:rPr lang="ru-RU" sz="2400" dirty="0" err="1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операцията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е да </a:t>
            </a:r>
            <a:r>
              <a:rPr lang="ru-RU" sz="2400" dirty="0" err="1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допринесе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за </a:t>
            </a:r>
            <a:r>
              <a:rPr lang="ru-RU" sz="2400" dirty="0" err="1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повишаването</a:t>
            </a:r>
            <a:r>
              <a:rPr lang="ru-RU" sz="2400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 err="1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качеството</a:t>
            </a:r>
            <a:r>
              <a:rPr lang="ru-RU" sz="2400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на </a:t>
            </a:r>
            <a:r>
              <a:rPr lang="ru-RU" sz="2400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живот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, </a:t>
            </a:r>
            <a:r>
              <a:rPr lang="ru-RU" sz="2400" dirty="0" err="1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социалното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 err="1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включване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и </a:t>
            </a:r>
            <a:r>
              <a:rPr lang="ru-RU" sz="2400" dirty="0" err="1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намаляване</a:t>
            </a:r>
            <a:r>
              <a:rPr lang="ru-RU" sz="2400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на </a:t>
            </a:r>
            <a:r>
              <a:rPr lang="ru-RU" sz="2400" dirty="0" err="1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бедността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, </a:t>
            </a:r>
            <a:r>
              <a:rPr lang="ru-RU" sz="2400" dirty="0" err="1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както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и до </a:t>
            </a:r>
            <a:r>
              <a:rPr lang="ru-RU" sz="2400" dirty="0" err="1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трайната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интеграция 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на </a:t>
            </a:r>
            <a:r>
              <a:rPr lang="ru-RU" sz="2400" dirty="0" err="1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най-маргинализираните</a:t>
            </a:r>
            <a:r>
              <a:rPr lang="ru-RU" sz="2400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общности вкл. </a:t>
            </a:r>
            <a:r>
              <a:rPr lang="ru-RU" sz="2400" dirty="0" err="1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ромите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чрез </a:t>
            </a:r>
            <a:r>
              <a:rPr lang="ru-RU" sz="2400" dirty="0" err="1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реализацията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на </a:t>
            </a:r>
            <a:r>
              <a:rPr lang="ru-RU" sz="2400" dirty="0" err="1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комплексни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мерки и </a:t>
            </a:r>
            <a:r>
              <a:rPr lang="ru-RU" sz="2400" dirty="0" err="1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прилагането</a:t>
            </a:r>
            <a:r>
              <a:rPr lang="ru-RU" sz="2400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на </a:t>
            </a:r>
            <a:r>
              <a:rPr lang="ru-RU" sz="2400" dirty="0" err="1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интегриран</a:t>
            </a:r>
            <a:r>
              <a:rPr lang="ru-RU" sz="2400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подход. 	</a:t>
            </a:r>
          </a:p>
          <a:p>
            <a:pPr algn="ctr"/>
            <a:r>
              <a:rPr lang="ru-RU" sz="2400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. </a:t>
            </a:r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	</a:t>
            </a:r>
          </a:p>
          <a:p>
            <a:pPr algn="ctr"/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	</a:t>
            </a:r>
          </a:p>
          <a:p>
            <a:pPr algn="ctr"/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	</a:t>
            </a:r>
          </a:p>
          <a:p>
            <a:pPr algn="ctr"/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	</a:t>
            </a:r>
          </a:p>
          <a:p>
            <a:pPr algn="ctr"/>
            <a:r>
              <a:rPr lang="bg-BG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	</a:t>
            </a:r>
          </a:p>
          <a:p>
            <a:pPr algn="ctr"/>
            <a:r>
              <a:rPr lang="ru-RU" sz="2400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70328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Rectangle 4"/>
          <p:cNvSpPr/>
          <p:nvPr/>
        </p:nvSpPr>
        <p:spPr>
          <a:xfrm>
            <a:off x="2867376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  <p:pic>
        <p:nvPicPr>
          <p:cNvPr id="6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5039" y="277293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109422654"/>
              </p:ext>
            </p:extLst>
          </p:nvPr>
        </p:nvGraphicFramePr>
        <p:xfrm>
          <a:off x="546165" y="1257300"/>
          <a:ext cx="11183872" cy="4500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969447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2581" y="228907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1643064" y="1271588"/>
            <a:ext cx="8815386" cy="9144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Допустими партньори:</a:t>
            </a:r>
            <a:endParaRPr lang="bg-BG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Cube 2"/>
          <p:cNvSpPr/>
          <p:nvPr/>
        </p:nvSpPr>
        <p:spPr>
          <a:xfrm>
            <a:off x="807374" y="2692971"/>
            <a:ext cx="2586036" cy="1216152"/>
          </a:xfrm>
          <a:prstGeom prst="cub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– Общини;</a:t>
            </a:r>
            <a:endParaRPr lang="bg-BG" sz="2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0" name="Cube 9"/>
          <p:cNvSpPr/>
          <p:nvPr/>
        </p:nvSpPr>
        <p:spPr>
          <a:xfrm>
            <a:off x="3800475" y="2692971"/>
            <a:ext cx="3770765" cy="1216152"/>
          </a:xfrm>
          <a:prstGeom prst="cub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– Детски градини;</a:t>
            </a:r>
            <a:endParaRPr lang="bg-BG" sz="2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1" name="Cube 10"/>
          <p:cNvSpPr/>
          <p:nvPr/>
        </p:nvSpPr>
        <p:spPr>
          <a:xfrm>
            <a:off x="7978305" y="2513074"/>
            <a:ext cx="3394545" cy="1216152"/>
          </a:xfrm>
          <a:prstGeom prst="cub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– Училища;</a:t>
            </a:r>
            <a:endParaRPr lang="bg-BG" sz="2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2" name="Cube 11"/>
          <p:cNvSpPr/>
          <p:nvPr/>
        </p:nvSpPr>
        <p:spPr>
          <a:xfrm>
            <a:off x="807374" y="4629338"/>
            <a:ext cx="10565476" cy="1657162"/>
          </a:xfrm>
          <a:prstGeom prst="cub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– 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Юридически лица с </a:t>
            </a:r>
            <a:r>
              <a:rPr lang="ru-RU" sz="2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нестопанска</a:t>
            </a:r>
            <a:r>
              <a:rPr lang="ru-RU" sz="2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цел, </a:t>
            </a:r>
            <a:r>
              <a:rPr lang="ru-RU" sz="2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определени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за </a:t>
            </a:r>
            <a:r>
              <a:rPr lang="ru-RU" sz="2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извършване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2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обществено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-полезна </a:t>
            </a:r>
            <a:r>
              <a:rPr lang="ru-RU" sz="24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дейност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.	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962470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07958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62470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4916" y="264860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1643064" y="1271588"/>
            <a:ext cx="8815386" cy="9144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Асоциирани партньори:</a:t>
            </a:r>
            <a:endParaRPr lang="bg-BG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8" name="Bevel 7"/>
          <p:cNvSpPr/>
          <p:nvPr/>
        </p:nvSpPr>
        <p:spPr>
          <a:xfrm>
            <a:off x="1057275" y="2643188"/>
            <a:ext cx="10315575" cy="1042416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– </a:t>
            </a:r>
            <a:r>
              <a:rPr lang="bg-BG" sz="2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Агенцията </a:t>
            </a:r>
            <a:r>
              <a:rPr lang="bg-BG" sz="2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по </a:t>
            </a:r>
            <a:r>
              <a:rPr lang="bg-BG" sz="2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заетостта; </a:t>
            </a:r>
            <a:r>
              <a:rPr lang="bg-BG" sz="2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	</a:t>
            </a:r>
          </a:p>
        </p:txBody>
      </p:sp>
      <p:sp>
        <p:nvSpPr>
          <p:cNvPr id="9" name="Bevel 8"/>
          <p:cNvSpPr/>
          <p:nvPr/>
        </p:nvSpPr>
        <p:spPr>
          <a:xfrm>
            <a:off x="1057274" y="4098150"/>
            <a:ext cx="10315575" cy="1042416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2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– Агенцията </a:t>
            </a:r>
            <a:r>
              <a:rPr lang="bg-BG" sz="2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за социално </a:t>
            </a:r>
            <a:r>
              <a:rPr lang="bg-BG" sz="2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подпомагане; </a:t>
            </a:r>
            <a:r>
              <a:rPr lang="bg-BG" sz="2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	</a:t>
            </a:r>
          </a:p>
        </p:txBody>
      </p:sp>
      <p:sp>
        <p:nvSpPr>
          <p:cNvPr id="10" name="Bevel 9"/>
          <p:cNvSpPr/>
          <p:nvPr/>
        </p:nvSpPr>
        <p:spPr>
          <a:xfrm>
            <a:off x="1057274" y="5533758"/>
            <a:ext cx="10315575" cy="1042416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– </a:t>
            </a:r>
            <a:r>
              <a:rPr lang="ru-RU" sz="2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Държавна </a:t>
            </a:r>
            <a:r>
              <a:rPr lang="ru-RU" sz="2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агенция за зак-рила на детето и техни звена (по смисъла </a:t>
            </a:r>
            <a:r>
              <a:rPr lang="ru-RU" sz="2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на </a:t>
            </a:r>
            <a:r>
              <a:rPr lang="ru-RU" sz="2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чл.2,т 2 от ПМС 107/10.05.2014 г./); </a:t>
            </a:r>
            <a:r>
              <a:rPr lang="ru-RU" sz="2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606332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145022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Rectangle 4"/>
          <p:cNvSpPr/>
          <p:nvPr/>
        </p:nvSpPr>
        <p:spPr>
          <a:xfrm>
            <a:off x="2962466" y="11089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  <p:pic>
        <p:nvPicPr>
          <p:cNvPr id="6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4908" y="149785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Bevel 6"/>
          <p:cNvSpPr/>
          <p:nvPr/>
        </p:nvSpPr>
        <p:spPr>
          <a:xfrm>
            <a:off x="752159" y="2347153"/>
            <a:ext cx="5420041" cy="1042416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 sz="20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endParaRPr>
          </a:p>
          <a:p>
            <a:r>
              <a:rPr lang="bg-BG" sz="2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– </a:t>
            </a:r>
            <a:r>
              <a:rPr lang="bg-BG" sz="2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Регионални здравни инспекции; </a:t>
            </a:r>
            <a:r>
              <a:rPr lang="bg-BG" sz="2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	</a:t>
            </a:r>
          </a:p>
          <a:p>
            <a:r>
              <a:rPr lang="bg-BG" sz="2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	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628773" y="1081159"/>
            <a:ext cx="8815386" cy="9144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Асоциирани партньори:</a:t>
            </a:r>
            <a:endParaRPr lang="bg-BG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9" name="Bevel 8"/>
          <p:cNvSpPr/>
          <p:nvPr/>
        </p:nvSpPr>
        <p:spPr>
          <a:xfrm>
            <a:off x="6584557" y="2347153"/>
            <a:ext cx="4483176" cy="1042416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2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– Областни администрации; </a:t>
            </a:r>
            <a:r>
              <a:rPr lang="bg-BG" sz="2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	</a:t>
            </a:r>
          </a:p>
        </p:txBody>
      </p:sp>
      <p:sp>
        <p:nvSpPr>
          <p:cNvPr id="10" name="Bevel 9"/>
          <p:cNvSpPr/>
          <p:nvPr/>
        </p:nvSpPr>
        <p:spPr>
          <a:xfrm>
            <a:off x="752158" y="3861947"/>
            <a:ext cx="10315575" cy="1042416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 sz="20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endParaRPr>
          </a:p>
          <a:p>
            <a:r>
              <a:rPr lang="bg-BG" sz="2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– Юридическите </a:t>
            </a:r>
            <a:r>
              <a:rPr lang="bg-BG" sz="2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лица с </a:t>
            </a:r>
            <a:r>
              <a:rPr lang="bg-BG" sz="2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нестопанска </a:t>
            </a:r>
            <a:r>
              <a:rPr lang="ru-RU" sz="2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цел, </a:t>
            </a:r>
            <a:r>
              <a:rPr lang="ru-RU" sz="22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определени</a:t>
            </a:r>
            <a:r>
              <a:rPr lang="ru-RU" sz="2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за </a:t>
            </a:r>
            <a:r>
              <a:rPr lang="ru-RU" sz="22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извършване</a:t>
            </a:r>
            <a:r>
              <a:rPr lang="ru-RU" sz="2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на </a:t>
            </a:r>
            <a:r>
              <a:rPr lang="ru-RU" sz="22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обществено</a:t>
            </a:r>
            <a:r>
              <a:rPr lang="ru-RU" sz="2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-полезна </a:t>
            </a:r>
            <a:r>
              <a:rPr lang="ru-RU" sz="2200" b="1" dirty="0" err="1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дейност</a:t>
            </a:r>
            <a:r>
              <a:rPr lang="ru-RU" sz="2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; </a:t>
            </a:r>
            <a:r>
              <a:rPr lang="ru-RU" sz="2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	</a:t>
            </a:r>
          </a:p>
          <a:p>
            <a:r>
              <a:rPr lang="bg-BG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bg-BG" sz="2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	</a:t>
            </a:r>
          </a:p>
        </p:txBody>
      </p:sp>
      <p:sp>
        <p:nvSpPr>
          <p:cNvPr id="11" name="Bevel 10"/>
          <p:cNvSpPr/>
          <p:nvPr/>
        </p:nvSpPr>
        <p:spPr>
          <a:xfrm>
            <a:off x="752158" y="5372370"/>
            <a:ext cx="10315575" cy="1042416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 sz="20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endParaRPr>
          </a:p>
          <a:p>
            <a:r>
              <a:rPr lang="bg-BG" sz="2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– Регионални </a:t>
            </a:r>
            <a:r>
              <a:rPr lang="bg-BG" sz="2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здравни </a:t>
            </a:r>
            <a:r>
              <a:rPr lang="bg-BG" sz="22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инспекции. </a:t>
            </a:r>
            <a:r>
              <a:rPr lang="bg-BG" sz="2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	</a:t>
            </a:r>
          </a:p>
          <a:p>
            <a:r>
              <a:rPr lang="bg-BG" sz="2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1710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80">
          <a:fgClr>
            <a:srgbClr val="66CC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145022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Rectangle 4"/>
          <p:cNvSpPr/>
          <p:nvPr/>
        </p:nvSpPr>
        <p:spPr>
          <a:xfrm>
            <a:off x="2962466" y="11089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  <p:pic>
        <p:nvPicPr>
          <p:cNvPr id="6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4908" y="149785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3225167" y="1181145"/>
            <a:ext cx="5816185" cy="914400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800" b="1" dirty="0">
                <a:solidFill>
                  <a:srgbClr val="002060"/>
                </a:solidFill>
                <a:latin typeface="Arial Black" panose="020B0A04020102020204" pitchFamily="34" charset="0"/>
              </a:rPr>
              <a:t>Допустими дейности:</a:t>
            </a:r>
          </a:p>
        </p:txBody>
      </p:sp>
      <p:sp>
        <p:nvSpPr>
          <p:cNvPr id="9" name="Bevel 8"/>
          <p:cNvSpPr/>
          <p:nvPr/>
        </p:nvSpPr>
        <p:spPr>
          <a:xfrm>
            <a:off x="359875" y="2353456"/>
            <a:ext cx="11546770" cy="133412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1.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Допълнително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обучение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по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български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език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за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децата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и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учениците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(вкл. за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децата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и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учениците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,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търсещи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или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получили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международна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закрила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), за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които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българският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език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не е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майчин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.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	</a:t>
            </a:r>
          </a:p>
        </p:txBody>
      </p:sp>
      <p:sp>
        <p:nvSpPr>
          <p:cNvPr id="10" name="Bevel 9"/>
          <p:cNvSpPr/>
          <p:nvPr/>
        </p:nvSpPr>
        <p:spPr>
          <a:xfrm>
            <a:off x="359875" y="3987384"/>
            <a:ext cx="11546770" cy="1381908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2.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Допълнителни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занимания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със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застрашени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от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отпадане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от училище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ученици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от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етническите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малцинства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и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учениците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,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търсещи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или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получили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международна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закрила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.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	</a:t>
            </a:r>
          </a:p>
        </p:txBody>
      </p:sp>
      <p:sp>
        <p:nvSpPr>
          <p:cNvPr id="11" name="Bevel 10"/>
          <p:cNvSpPr/>
          <p:nvPr/>
        </p:nvSpPr>
        <p:spPr>
          <a:xfrm>
            <a:off x="359875" y="5627203"/>
            <a:ext cx="11546770" cy="1042416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3.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Реинтегриране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в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образователната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система на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младежи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до 18 г.,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отпаднали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от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училище.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437809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80">
          <a:fgClr>
            <a:srgbClr val="66CC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145022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Rectangle 4"/>
          <p:cNvSpPr/>
          <p:nvPr/>
        </p:nvSpPr>
        <p:spPr>
          <a:xfrm>
            <a:off x="2962466" y="11089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  <p:pic>
        <p:nvPicPr>
          <p:cNvPr id="6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4908" y="149785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evel 8"/>
          <p:cNvSpPr/>
          <p:nvPr/>
        </p:nvSpPr>
        <p:spPr>
          <a:xfrm>
            <a:off x="359874" y="2357406"/>
            <a:ext cx="11546770" cy="133412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dirty="0" smtClean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</a:p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4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.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Осигуряване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на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подходяща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образователна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среда за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включване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на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учениците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от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ромски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произход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и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учениците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,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търсещи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или получили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международна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закрила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.	</a:t>
            </a:r>
          </a:p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	</a:t>
            </a:r>
          </a:p>
          <a:p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	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962466" y="1170508"/>
            <a:ext cx="5816185" cy="914400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800" b="1" dirty="0">
                <a:solidFill>
                  <a:srgbClr val="002060"/>
                </a:solidFill>
                <a:latin typeface="Arial Black" panose="020B0A04020102020204" pitchFamily="34" charset="0"/>
              </a:rPr>
              <a:t>Допустими дейности:</a:t>
            </a:r>
          </a:p>
        </p:txBody>
      </p:sp>
      <p:sp>
        <p:nvSpPr>
          <p:cNvPr id="11" name="Bevel 10"/>
          <p:cNvSpPr/>
          <p:nvPr/>
        </p:nvSpPr>
        <p:spPr>
          <a:xfrm>
            <a:off x="359874" y="3995554"/>
            <a:ext cx="11546770" cy="967270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</a:p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5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.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Подобряване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на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образователната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среда в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детски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градини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и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училища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.</a:t>
            </a:r>
            <a:r>
              <a:rPr lang="ru-RU" sz="2000" dirty="0"/>
              <a:t>	</a:t>
            </a:r>
          </a:p>
          <a:p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	</a:t>
            </a:r>
          </a:p>
        </p:txBody>
      </p:sp>
      <p:sp>
        <p:nvSpPr>
          <p:cNvPr id="12" name="Bevel 11"/>
          <p:cNvSpPr/>
          <p:nvPr/>
        </p:nvSpPr>
        <p:spPr>
          <a:xfrm>
            <a:off x="359874" y="5216578"/>
            <a:ext cx="11546770" cy="1214203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dirty="0" smtClean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6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.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Кариерно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консултиране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и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професионално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ориентиране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на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учениците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от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етническите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малцинства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и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търсещи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или получили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международна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закрила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.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073630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80">
          <a:fgClr>
            <a:srgbClr val="66CC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145022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Rectangle 4"/>
          <p:cNvSpPr/>
          <p:nvPr/>
        </p:nvSpPr>
        <p:spPr>
          <a:xfrm>
            <a:off x="2962466" y="11089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  <p:pic>
        <p:nvPicPr>
          <p:cNvPr id="6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4908" y="149785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Bevel 6"/>
          <p:cNvSpPr/>
          <p:nvPr/>
        </p:nvSpPr>
        <p:spPr>
          <a:xfrm>
            <a:off x="359874" y="2357406"/>
            <a:ext cx="11546770" cy="133412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7.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Осигуряване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, при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необходимост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, на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психологическа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подкрепа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за де-цата и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учениците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от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етническите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малцинства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и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търсещи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или получили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международна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закрила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.</a:t>
            </a:r>
            <a:r>
              <a:rPr lang="ru-RU" sz="2000" dirty="0"/>
              <a:t>	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962466" y="1170508"/>
            <a:ext cx="5816185" cy="914400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800" b="1" dirty="0">
                <a:solidFill>
                  <a:srgbClr val="002060"/>
                </a:solidFill>
                <a:latin typeface="Arial Black" panose="020B0A04020102020204" pitchFamily="34" charset="0"/>
              </a:rPr>
              <a:t>Допустими дейности:</a:t>
            </a:r>
          </a:p>
        </p:txBody>
      </p:sp>
      <p:sp>
        <p:nvSpPr>
          <p:cNvPr id="9" name="Bevel 8"/>
          <p:cNvSpPr/>
          <p:nvPr/>
        </p:nvSpPr>
        <p:spPr>
          <a:xfrm>
            <a:off x="359874" y="4026011"/>
            <a:ext cx="11546770" cy="1008485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dirty="0" smtClean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endParaRPr lang="ru-RU" sz="2000" dirty="0" smtClean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endParaRPr lang="ru-RU" sz="20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endParaRPr lang="ru-RU" sz="2000" dirty="0" smtClean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8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.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Подкрепа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на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ученици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от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етническите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малцинства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.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	</a:t>
            </a:r>
          </a:p>
          <a:p>
            <a:endParaRPr lang="ru-RU" sz="2000" dirty="0" smtClean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	</a:t>
            </a:r>
          </a:p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	</a:t>
            </a:r>
          </a:p>
          <a:p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	</a:t>
            </a:r>
          </a:p>
        </p:txBody>
      </p:sp>
      <p:sp>
        <p:nvSpPr>
          <p:cNvPr id="10" name="Bevel 9"/>
          <p:cNvSpPr/>
          <p:nvPr/>
        </p:nvSpPr>
        <p:spPr>
          <a:xfrm>
            <a:off x="359874" y="5368977"/>
            <a:ext cx="11546770" cy="109178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9.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Насърчаване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участието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на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родителите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в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образователния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процес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.	</a:t>
            </a:r>
          </a:p>
        </p:txBody>
      </p:sp>
    </p:spTree>
    <p:extLst>
      <p:ext uri="{BB962C8B-B14F-4D97-AF65-F5344CB8AC3E}">
        <p14:creationId xmlns:p14="http://schemas.microsoft.com/office/powerpoint/2010/main" val="3662871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90">
          <a:fgClr>
            <a:srgbClr val="66CC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145022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Rectangle 4"/>
          <p:cNvSpPr/>
          <p:nvPr/>
        </p:nvSpPr>
        <p:spPr>
          <a:xfrm>
            <a:off x="2962466" y="11089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  <p:pic>
        <p:nvPicPr>
          <p:cNvPr id="6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4908" y="149785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Bevel 6"/>
          <p:cNvSpPr/>
          <p:nvPr/>
        </p:nvSpPr>
        <p:spPr>
          <a:xfrm>
            <a:off x="359874" y="2223268"/>
            <a:ext cx="11546770" cy="133412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10. Работа с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родителите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от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етническите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малцин-ства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и/или с родители,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търсещи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или получили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международна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закрила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.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	</a:t>
            </a:r>
          </a:p>
        </p:txBody>
      </p:sp>
      <p:sp>
        <p:nvSpPr>
          <p:cNvPr id="8" name="Bevel 7"/>
          <p:cNvSpPr/>
          <p:nvPr/>
        </p:nvSpPr>
        <p:spPr>
          <a:xfrm>
            <a:off x="359874" y="3778584"/>
            <a:ext cx="11546770" cy="133412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11. Работа с родители без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разлика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от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етническия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им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произход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за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разясняване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ползите от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образователната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интеграция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и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приемането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на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различието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.</a:t>
            </a:r>
          </a:p>
        </p:txBody>
      </p:sp>
      <p:sp>
        <p:nvSpPr>
          <p:cNvPr id="9" name="Bevel 8"/>
          <p:cNvSpPr/>
          <p:nvPr/>
        </p:nvSpPr>
        <p:spPr>
          <a:xfrm>
            <a:off x="359874" y="5441430"/>
            <a:ext cx="11546770" cy="1211604"/>
          </a:xfrm>
          <a:prstGeom prst="bevel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dirty="0" smtClean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12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.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Преодоляване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на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негативни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обществени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нагласи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,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основани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на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етнически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произход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и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културна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идентичност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. 	</a:t>
            </a:r>
          </a:p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	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962466" y="1020607"/>
            <a:ext cx="5816185" cy="914400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800" b="1" dirty="0">
                <a:solidFill>
                  <a:srgbClr val="002060"/>
                </a:solidFill>
                <a:latin typeface="Arial Black" panose="020B0A04020102020204" pitchFamily="34" charset="0"/>
              </a:rPr>
              <a:t>Допустими дейности:</a:t>
            </a:r>
          </a:p>
        </p:txBody>
      </p:sp>
    </p:spTree>
    <p:extLst>
      <p:ext uri="{BB962C8B-B14F-4D97-AF65-F5344CB8AC3E}">
        <p14:creationId xmlns:p14="http://schemas.microsoft.com/office/powerpoint/2010/main" val="1763045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bg2">
                <a:lumMod val="75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4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3559" y="239044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442430" y="3092814"/>
            <a:ext cx="9523379" cy="2419124"/>
          </a:xfrm>
          <a:prstGeom prst="rect">
            <a:avLst/>
          </a:prstGeom>
          <a:solidFill>
            <a:srgbClr val="FFFF00"/>
          </a:solidFill>
          <a:effectLst>
            <a:softEdge rad="635000"/>
          </a:effectLst>
        </p:spPr>
        <p:txBody>
          <a:bodyPr wrap="square">
            <a:spAutoFit/>
          </a:bodyPr>
          <a:lstStyle/>
          <a:p>
            <a:pPr algn="ctr" defTabSz="912813">
              <a:lnSpc>
                <a:spcPct val="90000"/>
              </a:lnSpc>
              <a:defRPr/>
            </a:pPr>
            <a:endParaRPr lang="bg-BG" sz="4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algn="ctr" defTabSz="912813">
              <a:lnSpc>
                <a:spcPct val="90000"/>
              </a:lnSpc>
              <a:defRPr/>
            </a:pPr>
            <a:r>
              <a:rPr lang="bg-BG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Благодаря </a:t>
            </a:r>
            <a:r>
              <a:rPr lang="bg-BG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за вниманието</a:t>
            </a:r>
            <a:r>
              <a:rPr lang="bg-BG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!</a:t>
            </a:r>
          </a:p>
          <a:p>
            <a:pPr algn="ctr" defTabSz="912813">
              <a:lnSpc>
                <a:spcPct val="90000"/>
              </a:lnSpc>
              <a:defRPr/>
            </a:pPr>
            <a:endParaRPr lang="bg-BG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algn="ctr" defTabSz="912813">
              <a:lnSpc>
                <a:spcPct val="90000"/>
              </a:lnSpc>
              <a:defRPr/>
            </a:pPr>
            <a:endParaRPr lang="bg-BG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algn="ctr" defTabSz="912813">
              <a:lnSpc>
                <a:spcPct val="90000"/>
              </a:lnSpc>
              <a:defRPr/>
            </a:pPr>
            <a:endParaRPr lang="bg-BG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algn="ctr" defTabSz="912813">
              <a:lnSpc>
                <a:spcPct val="90000"/>
              </a:lnSpc>
              <a:defRPr/>
            </a:pPr>
            <a:endParaRPr lang="en-US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Quad Arrow Callout 6"/>
          <p:cNvSpPr/>
          <p:nvPr/>
        </p:nvSpPr>
        <p:spPr>
          <a:xfrm>
            <a:off x="1357488" y="1839537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" name="Quad Arrow Callout 7"/>
          <p:cNvSpPr/>
          <p:nvPr/>
        </p:nvSpPr>
        <p:spPr>
          <a:xfrm>
            <a:off x="2005586" y="2513104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9" name="Quad Arrow Callout 8"/>
          <p:cNvSpPr/>
          <p:nvPr/>
        </p:nvSpPr>
        <p:spPr>
          <a:xfrm>
            <a:off x="4793407" y="2639497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0" name="Quad Arrow Callout 9"/>
          <p:cNvSpPr/>
          <p:nvPr/>
        </p:nvSpPr>
        <p:spPr>
          <a:xfrm>
            <a:off x="4121830" y="1870818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1" name="Quad Arrow Callout 10"/>
          <p:cNvSpPr/>
          <p:nvPr/>
        </p:nvSpPr>
        <p:spPr>
          <a:xfrm>
            <a:off x="3401413" y="1128851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2" name="Quad Arrow Callout 11"/>
          <p:cNvSpPr/>
          <p:nvPr/>
        </p:nvSpPr>
        <p:spPr>
          <a:xfrm>
            <a:off x="3356345" y="2333521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3" name="Quad Arrow Callout 12"/>
          <p:cNvSpPr/>
          <p:nvPr/>
        </p:nvSpPr>
        <p:spPr>
          <a:xfrm>
            <a:off x="2665380" y="1753811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4" name="Quad Arrow Callout 13"/>
          <p:cNvSpPr/>
          <p:nvPr/>
        </p:nvSpPr>
        <p:spPr>
          <a:xfrm>
            <a:off x="2087698" y="1072566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5" name="Quad Arrow Callout 14"/>
          <p:cNvSpPr/>
          <p:nvPr/>
        </p:nvSpPr>
        <p:spPr>
          <a:xfrm>
            <a:off x="6885055" y="1753658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6" name="Quad Arrow Callout 15"/>
          <p:cNvSpPr/>
          <p:nvPr/>
        </p:nvSpPr>
        <p:spPr>
          <a:xfrm>
            <a:off x="6226344" y="1051403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7" name="Quad Arrow Callout 16"/>
          <p:cNvSpPr/>
          <p:nvPr/>
        </p:nvSpPr>
        <p:spPr>
          <a:xfrm>
            <a:off x="6204119" y="2554563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8" name="Quad Arrow Callout 17"/>
          <p:cNvSpPr/>
          <p:nvPr/>
        </p:nvSpPr>
        <p:spPr>
          <a:xfrm>
            <a:off x="5523183" y="1820082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9" name="Quad Arrow Callout 18"/>
          <p:cNvSpPr/>
          <p:nvPr/>
        </p:nvSpPr>
        <p:spPr>
          <a:xfrm>
            <a:off x="4871026" y="1148276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0" name="Quad Arrow Callout 19"/>
          <p:cNvSpPr/>
          <p:nvPr/>
        </p:nvSpPr>
        <p:spPr>
          <a:xfrm>
            <a:off x="7543766" y="2456448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1" name="Quad Arrow Callout 20"/>
          <p:cNvSpPr/>
          <p:nvPr/>
        </p:nvSpPr>
        <p:spPr>
          <a:xfrm>
            <a:off x="7465271" y="819752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2" name="Quad Arrow Callout 21"/>
          <p:cNvSpPr/>
          <p:nvPr/>
        </p:nvSpPr>
        <p:spPr>
          <a:xfrm>
            <a:off x="8023262" y="1499505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3" name="Quad Arrow Callout 22"/>
          <p:cNvSpPr/>
          <p:nvPr/>
        </p:nvSpPr>
        <p:spPr>
          <a:xfrm>
            <a:off x="8596076" y="2370272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4" name="Quad Arrow Callout 23"/>
          <p:cNvSpPr/>
          <p:nvPr/>
        </p:nvSpPr>
        <p:spPr>
          <a:xfrm>
            <a:off x="8973330" y="1148276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5" name="Quad Arrow Callout 24"/>
          <p:cNvSpPr/>
          <p:nvPr/>
        </p:nvSpPr>
        <p:spPr>
          <a:xfrm>
            <a:off x="9626161" y="1972906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6" name="Quad Arrow Callout 25"/>
          <p:cNvSpPr/>
          <p:nvPr/>
        </p:nvSpPr>
        <p:spPr>
          <a:xfrm>
            <a:off x="10224685" y="2622711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7" name="Quad Arrow Callout 26"/>
          <p:cNvSpPr/>
          <p:nvPr/>
        </p:nvSpPr>
        <p:spPr>
          <a:xfrm>
            <a:off x="10886694" y="3292289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8" name="Quad Arrow Callout 27"/>
          <p:cNvSpPr/>
          <p:nvPr/>
        </p:nvSpPr>
        <p:spPr>
          <a:xfrm>
            <a:off x="11366308" y="4024422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9" name="Quad Arrow Callout 28"/>
          <p:cNvSpPr/>
          <p:nvPr/>
        </p:nvSpPr>
        <p:spPr>
          <a:xfrm>
            <a:off x="10750521" y="1698350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0" name="Quad Arrow Callout 29"/>
          <p:cNvSpPr/>
          <p:nvPr/>
        </p:nvSpPr>
        <p:spPr>
          <a:xfrm>
            <a:off x="10140921" y="1151510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1" name="Quad Arrow Callout 30"/>
          <p:cNvSpPr/>
          <p:nvPr/>
        </p:nvSpPr>
        <p:spPr>
          <a:xfrm>
            <a:off x="11403691" y="2326973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2" name="Quad Arrow Callout 31"/>
          <p:cNvSpPr/>
          <p:nvPr/>
        </p:nvSpPr>
        <p:spPr>
          <a:xfrm>
            <a:off x="11431457" y="1196021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3" name="Quad Arrow Callout 32"/>
          <p:cNvSpPr/>
          <p:nvPr/>
        </p:nvSpPr>
        <p:spPr>
          <a:xfrm>
            <a:off x="8602629" y="5281510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4" name="Quad Arrow Callout 33"/>
          <p:cNvSpPr/>
          <p:nvPr/>
        </p:nvSpPr>
        <p:spPr>
          <a:xfrm>
            <a:off x="9680302" y="5247312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5" name="Quad Arrow Callout 34"/>
          <p:cNvSpPr/>
          <p:nvPr/>
        </p:nvSpPr>
        <p:spPr>
          <a:xfrm>
            <a:off x="10565153" y="4793101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6" name="Quad Arrow Callout 35"/>
          <p:cNvSpPr/>
          <p:nvPr/>
        </p:nvSpPr>
        <p:spPr>
          <a:xfrm>
            <a:off x="11246089" y="5680792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7" name="Quad Arrow Callout 36"/>
          <p:cNvSpPr/>
          <p:nvPr/>
        </p:nvSpPr>
        <p:spPr>
          <a:xfrm>
            <a:off x="10276060" y="6021399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8" name="Quad Arrow Callout 37"/>
          <p:cNvSpPr/>
          <p:nvPr/>
        </p:nvSpPr>
        <p:spPr>
          <a:xfrm>
            <a:off x="9195288" y="5982041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9" name="Quad Arrow Callout 38"/>
          <p:cNvSpPr/>
          <p:nvPr/>
        </p:nvSpPr>
        <p:spPr>
          <a:xfrm>
            <a:off x="6568733" y="5152520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0" name="Quad Arrow Callout 39"/>
          <p:cNvSpPr/>
          <p:nvPr/>
        </p:nvSpPr>
        <p:spPr>
          <a:xfrm>
            <a:off x="7488952" y="5252166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1" name="Quad Arrow Callout 40"/>
          <p:cNvSpPr/>
          <p:nvPr/>
        </p:nvSpPr>
        <p:spPr>
          <a:xfrm>
            <a:off x="8082628" y="5982041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2" name="Quad Arrow Callout 41"/>
          <p:cNvSpPr/>
          <p:nvPr/>
        </p:nvSpPr>
        <p:spPr>
          <a:xfrm>
            <a:off x="7104854" y="5960729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3" name="Quad Arrow Callout 42"/>
          <p:cNvSpPr/>
          <p:nvPr/>
        </p:nvSpPr>
        <p:spPr>
          <a:xfrm>
            <a:off x="3885290" y="5247312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4" name="Quad Arrow Callout 43"/>
          <p:cNvSpPr/>
          <p:nvPr/>
        </p:nvSpPr>
        <p:spPr>
          <a:xfrm>
            <a:off x="5226286" y="5244871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5" name="Quad Arrow Callout 44"/>
          <p:cNvSpPr/>
          <p:nvPr/>
        </p:nvSpPr>
        <p:spPr>
          <a:xfrm>
            <a:off x="5883532" y="5994286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6" name="Quad Arrow Callout 45"/>
          <p:cNvSpPr/>
          <p:nvPr/>
        </p:nvSpPr>
        <p:spPr>
          <a:xfrm>
            <a:off x="4425709" y="6013550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7" name="Quad Arrow Callout 46"/>
          <p:cNvSpPr/>
          <p:nvPr/>
        </p:nvSpPr>
        <p:spPr>
          <a:xfrm>
            <a:off x="456694" y="2195648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8" name="Quad Arrow Callout 47"/>
          <p:cNvSpPr/>
          <p:nvPr/>
        </p:nvSpPr>
        <p:spPr>
          <a:xfrm>
            <a:off x="-3684" y="1513191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9" name="Quad Arrow Callout 48"/>
          <p:cNvSpPr/>
          <p:nvPr/>
        </p:nvSpPr>
        <p:spPr>
          <a:xfrm>
            <a:off x="948460" y="2931216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0" name="Quad Arrow Callout 49"/>
          <p:cNvSpPr/>
          <p:nvPr/>
        </p:nvSpPr>
        <p:spPr>
          <a:xfrm>
            <a:off x="3101891" y="5936946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1" name="Quad Arrow Callout 50"/>
          <p:cNvSpPr/>
          <p:nvPr/>
        </p:nvSpPr>
        <p:spPr>
          <a:xfrm>
            <a:off x="2445274" y="5209694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2" name="Quad Arrow Callout 51"/>
          <p:cNvSpPr/>
          <p:nvPr/>
        </p:nvSpPr>
        <p:spPr>
          <a:xfrm>
            <a:off x="1708" y="3109360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3" name="Quad Arrow Callout 52"/>
          <p:cNvSpPr/>
          <p:nvPr/>
        </p:nvSpPr>
        <p:spPr>
          <a:xfrm>
            <a:off x="561117" y="3861601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4" name="Quad Arrow Callout 53"/>
          <p:cNvSpPr/>
          <p:nvPr/>
        </p:nvSpPr>
        <p:spPr>
          <a:xfrm>
            <a:off x="1114189" y="4685622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5" name="Quad Arrow Callout 54"/>
          <p:cNvSpPr/>
          <p:nvPr/>
        </p:nvSpPr>
        <p:spPr>
          <a:xfrm>
            <a:off x="1736023" y="5385215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6" name="Quad Arrow Callout 55"/>
          <p:cNvSpPr/>
          <p:nvPr/>
        </p:nvSpPr>
        <p:spPr>
          <a:xfrm>
            <a:off x="2285635" y="6065131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7" name="Quad Arrow Callout 56"/>
          <p:cNvSpPr/>
          <p:nvPr/>
        </p:nvSpPr>
        <p:spPr>
          <a:xfrm>
            <a:off x="63670" y="4551813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8" name="Quad Arrow Callout 57"/>
          <p:cNvSpPr/>
          <p:nvPr/>
        </p:nvSpPr>
        <p:spPr>
          <a:xfrm>
            <a:off x="654799" y="5330851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9" name="Quad Arrow Callout 58"/>
          <p:cNvSpPr/>
          <p:nvPr/>
        </p:nvSpPr>
        <p:spPr>
          <a:xfrm>
            <a:off x="1204411" y="6037261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0" name="Quad Arrow Callout 59"/>
          <p:cNvSpPr/>
          <p:nvPr/>
        </p:nvSpPr>
        <p:spPr>
          <a:xfrm>
            <a:off x="182608" y="5921199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1" name="Quad Arrow Callout 60"/>
          <p:cNvSpPr/>
          <p:nvPr/>
        </p:nvSpPr>
        <p:spPr>
          <a:xfrm>
            <a:off x="794055" y="1104912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2" name="Quad Arrow Callout 61"/>
          <p:cNvSpPr/>
          <p:nvPr/>
        </p:nvSpPr>
        <p:spPr>
          <a:xfrm>
            <a:off x="2841406" y="273825"/>
            <a:ext cx="680936" cy="768679"/>
          </a:xfrm>
          <a:prstGeom prst="quadArrowCallou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3" name="Rectangle 62"/>
          <p:cNvSpPr/>
          <p:nvPr/>
        </p:nvSpPr>
        <p:spPr>
          <a:xfrm>
            <a:off x="2962470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583967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dotGrid">
          <a:fgClr>
            <a:schemeClr val="accent1"/>
          </a:fgClr>
          <a:bgClr>
            <a:schemeClr val="bg2">
              <a:lumMod val="40000"/>
              <a:lumOff val="6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Rectangle 4"/>
          <p:cNvSpPr/>
          <p:nvPr/>
        </p:nvSpPr>
        <p:spPr>
          <a:xfrm>
            <a:off x="2867376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  <p:pic>
        <p:nvPicPr>
          <p:cNvPr id="6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4729" y="187331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laque 8"/>
          <p:cNvSpPr/>
          <p:nvPr/>
        </p:nvSpPr>
        <p:spPr>
          <a:xfrm>
            <a:off x="2524985" y="1603948"/>
            <a:ext cx="7308563" cy="914400"/>
          </a:xfrm>
          <a:prstGeom prst="plaqu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Цели </a:t>
            </a:r>
            <a:r>
              <a:rPr lang="bg-BG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на </a:t>
            </a:r>
            <a:r>
              <a:rPr lang="bg-BG" sz="28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предоставяната БФП: </a:t>
            </a:r>
            <a:r>
              <a:rPr lang="bg-BG" sz="2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	</a:t>
            </a:r>
          </a:p>
        </p:txBody>
      </p:sp>
      <p:sp>
        <p:nvSpPr>
          <p:cNvPr id="10" name="Folded Corner 9"/>
          <p:cNvSpPr/>
          <p:nvPr/>
        </p:nvSpPr>
        <p:spPr>
          <a:xfrm>
            <a:off x="1034321" y="3252391"/>
            <a:ext cx="10223292" cy="2563793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 sz="2400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Arial Black" panose="020B0A04020102020204" pitchFamily="34" charset="0"/>
            </a:endParaRPr>
          </a:p>
          <a:p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 err="1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Осигуряване</a:t>
            </a:r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на </a:t>
            </a:r>
            <a:r>
              <a:rPr lang="ru-RU" sz="2400" dirty="0" err="1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допълваща</a:t>
            </a:r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 err="1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подкрепа</a:t>
            </a:r>
            <a:r>
              <a:rPr lang="ru-RU" sz="24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на </a:t>
            </a:r>
            <a:r>
              <a:rPr lang="ru-RU" sz="2400" dirty="0" err="1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български</a:t>
            </a:r>
            <a:r>
              <a:rPr lang="ru-RU" sz="24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 err="1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научни</a:t>
            </a:r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ru-RU" sz="24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организации </a:t>
            </a:r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и </a:t>
            </a:r>
            <a:r>
              <a:rPr lang="ru-RU" sz="2400" dirty="0" err="1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висши</a:t>
            </a:r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училища, за </a:t>
            </a:r>
            <a:r>
              <a:rPr lang="ru-RU" sz="2400" dirty="0" err="1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проекти</a:t>
            </a:r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, </a:t>
            </a:r>
            <a:r>
              <a:rPr lang="ru-RU" sz="2400" dirty="0" err="1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одобрени</a:t>
            </a:r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за </a:t>
            </a:r>
            <a:r>
              <a:rPr lang="ru-RU" sz="2400" dirty="0" err="1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финансиране</a:t>
            </a:r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по </a:t>
            </a:r>
            <a:r>
              <a:rPr lang="bg-BG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програма </a:t>
            </a:r>
            <a:r>
              <a:rPr lang="bg-BG" sz="24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Хоризонт </a:t>
            </a:r>
            <a:r>
              <a:rPr lang="bg-BG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2020 (</a:t>
            </a:r>
            <a:r>
              <a:rPr lang="en-US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WIDESPREAD-(Teaming), </a:t>
            </a:r>
            <a:r>
              <a:rPr lang="bg-BG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фаза </a:t>
            </a:r>
            <a:r>
              <a:rPr lang="bg-BG" sz="24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2</a:t>
            </a:r>
            <a:r>
              <a:rPr lang="bg-BG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.</a:t>
            </a:r>
            <a:r>
              <a:rPr lang="bg-BG" sz="2400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 </a:t>
            </a:r>
            <a:r>
              <a:rPr lang="bg-BG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	</a:t>
            </a:r>
          </a:p>
          <a:p>
            <a:r>
              <a:rPr lang="ru-RU" sz="2400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Arial Black" panose="020B0A040201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1182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bg2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6154" y="277293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982009" y="3035809"/>
            <a:ext cx="10406743" cy="1633924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24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Научноизследоователски</a:t>
            </a:r>
            <a:r>
              <a:rPr lang="bg-BG" sz="2400" dirty="0">
                <a:solidFill>
                  <a:srgbClr val="002060"/>
                </a:solidFill>
                <a:latin typeface="Arial Black" panose="020B0A04020102020204" pitchFamily="34" charset="0"/>
              </a:rPr>
              <a:t> организации по смисъла на т. 15, буква </a:t>
            </a:r>
            <a:r>
              <a:rPr lang="bg-BG" sz="2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б </a:t>
            </a:r>
            <a:r>
              <a:rPr lang="bg-BG" sz="2400" dirty="0">
                <a:solidFill>
                  <a:srgbClr val="002060"/>
                </a:solidFill>
                <a:latin typeface="Arial Black" panose="020B0A04020102020204" pitchFamily="34" charset="0"/>
              </a:rPr>
              <a:t>от Рамката за държавна помощ за научни изследвания, развитие и иновации (2014/C198/01) (Рамката), регистрирани на територията на България.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045216" y="1248261"/>
            <a:ext cx="5831075" cy="815105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Допустими кандидати:</a:t>
            </a:r>
            <a:endParaRPr lang="bg-BG" sz="24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Striped Right Arrow 8"/>
          <p:cNvSpPr/>
          <p:nvPr/>
        </p:nvSpPr>
        <p:spPr>
          <a:xfrm rot="5400000">
            <a:off x="5573972" y="2165106"/>
            <a:ext cx="773560" cy="795917"/>
          </a:xfrm>
          <a:prstGeom prst="stripedRightArrow">
            <a:avLst>
              <a:gd name="adj1" fmla="val 50000"/>
              <a:gd name="adj2" fmla="val 45272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0" name="Rounded Rectangle 9"/>
          <p:cNvSpPr/>
          <p:nvPr/>
        </p:nvSpPr>
        <p:spPr>
          <a:xfrm>
            <a:off x="982010" y="5107798"/>
            <a:ext cx="10406743" cy="103244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bg-BG" sz="2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Максимален размер на съфинансиране: 100 %</a:t>
            </a:r>
            <a:endParaRPr lang="bg-BG" sz="24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846598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053487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90">
          <a:fgClr>
            <a:srgbClr val="99CC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3317" y="277293"/>
            <a:ext cx="2611737" cy="68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642939" y="1928814"/>
            <a:ext cx="10815636" cy="3857624"/>
          </a:xfrm>
          <a:prstGeom prst="roundRect">
            <a:avLst/>
          </a:prstGeom>
          <a:solidFill>
            <a:srgbClr val="FFC000"/>
          </a:solidFill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bg-BG" sz="2800" dirty="0">
              <a:latin typeface="Arial Black" panose="020B0A040201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8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Дейности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, </a:t>
            </a:r>
            <a:r>
              <a:rPr lang="ru-RU" sz="28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включени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 в </a:t>
            </a:r>
            <a:r>
              <a:rPr lang="ru-RU" sz="28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дневния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Arial Black" panose="020B0A04020102020204" pitchFamily="34" charset="0"/>
              </a:rPr>
              <a:t>ред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 на </a:t>
            </a:r>
            <a:r>
              <a:rPr lang="ru-RU" sz="28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българските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научни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 организации, за </a:t>
            </a:r>
            <a:r>
              <a:rPr lang="ru-RU" sz="28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проекти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, </a:t>
            </a:r>
            <a:r>
              <a:rPr lang="ru-RU" sz="28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които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Arial Black" panose="020B0A04020102020204" pitchFamily="34" charset="0"/>
              </a:rPr>
              <a:t>са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одобрени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 за </a:t>
            </a:r>
            <a:r>
              <a:rPr lang="ru-RU" sz="2800" dirty="0" err="1">
                <a:solidFill>
                  <a:srgbClr val="002060"/>
                </a:solidFill>
                <a:latin typeface="Arial Black" panose="020B0A04020102020204" pitchFamily="34" charset="0"/>
              </a:rPr>
              <a:t>финансиране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 по </a:t>
            </a:r>
            <a:r>
              <a:rPr lang="ru-RU" sz="28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Arial Black" panose="020B0A04020102020204" pitchFamily="34" charset="0"/>
              </a:rPr>
              <a:t>Хоризонт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 2020 (WIDESPREAD-(</a:t>
            </a:r>
            <a:r>
              <a:rPr lang="ru-RU" sz="2800" dirty="0" err="1">
                <a:solidFill>
                  <a:srgbClr val="002060"/>
                </a:solidFill>
                <a:latin typeface="Arial Black" panose="020B0A04020102020204" pitchFamily="34" charset="0"/>
              </a:rPr>
              <a:t>Teaming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), фаза </a:t>
            </a:r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2. </a:t>
            </a:r>
            <a:r>
              <a:rPr lang="ru-RU" sz="2800" dirty="0">
                <a:latin typeface="Arial Black" panose="020B0A04020102020204" pitchFamily="34" charset="0"/>
              </a:rPr>
              <a:t>	</a:t>
            </a:r>
          </a:p>
          <a:p>
            <a:pPr algn="ctr">
              <a:lnSpc>
                <a:spcPct val="150000"/>
              </a:lnSpc>
            </a:pPr>
            <a:endParaRPr lang="bg-BG" sz="2800" dirty="0">
              <a:latin typeface="Arial Black" panose="020B0A040201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46598" y="243167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442000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90">
          <a:fgClr>
            <a:srgbClr val="CCEC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6" y="171758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5039" y="128815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359876" y="1725425"/>
            <a:ext cx="11346900" cy="774985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 sz="22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endParaRPr lang="ru-RU" sz="2200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1. </a:t>
            </a:r>
            <a:r>
              <a:rPr lang="ru-RU" sz="20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Изграждане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, модернизация и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използване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на </a:t>
            </a:r>
            <a:r>
              <a:rPr lang="bg-BG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н</a:t>
            </a:r>
            <a:r>
              <a:rPr lang="ru-RU" sz="20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аучноизследователски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инфраструктури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.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endParaRPr lang="ru-RU" sz="20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bg-BG" sz="2200" dirty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</a:p>
          <a:p>
            <a:pPr algn="ctr"/>
            <a:endParaRPr lang="bg-BG" sz="22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19700" y="2627939"/>
            <a:ext cx="11346900" cy="1362756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5000"/>
                  <a:lumOff val="95000"/>
                </a:schemeClr>
              </a:gs>
              <a:gs pos="74000">
                <a:schemeClr val="accent4">
                  <a:lumMod val="45000"/>
                  <a:lumOff val="55000"/>
                </a:schemeClr>
              </a:gs>
              <a:gs pos="83000">
                <a:schemeClr val="accent4">
                  <a:lumMod val="45000"/>
                  <a:lumOff val="55000"/>
                </a:schemeClr>
              </a:gs>
              <a:gs pos="100000">
                <a:schemeClr val="accent4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 sz="22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endParaRPr lang="bg-BG" sz="2200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2. </a:t>
            </a:r>
            <a:r>
              <a:rPr lang="ru-RU" sz="20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Създаване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и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модернизиране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на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научни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инфраструктури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, в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т.ч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. и на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колекции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и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архиви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и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регионални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партньорски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съоръжения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/</a:t>
            </a:r>
            <a:r>
              <a:rPr lang="ru-RU" sz="20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разпределени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възли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на </a:t>
            </a:r>
            <a:r>
              <a:rPr lang="ru-RU" sz="20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паневропейските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научни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комплекси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,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одобрени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по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Хоризонт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2020.</a:t>
            </a:r>
            <a:endParaRPr lang="ru-RU" sz="20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bg-BG" sz="2200" dirty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</a:p>
          <a:p>
            <a:pPr algn="ctr"/>
            <a:endParaRPr lang="bg-BG" sz="22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59876" y="4116755"/>
            <a:ext cx="11346900" cy="2612659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endParaRPr lang="ru-RU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3. </a:t>
            </a:r>
            <a:r>
              <a:rPr lang="ru-RU" sz="20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Закупуване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и </a:t>
            </a:r>
            <a:r>
              <a:rPr lang="ru-RU" sz="20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инсталиране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на </a:t>
            </a:r>
            <a:r>
              <a:rPr lang="ru-RU" sz="20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специално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оборудване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, необходимо за </a:t>
            </a:r>
            <a:r>
              <a:rPr lang="ru-RU" sz="20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провеждане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на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научни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изследвания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,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свързани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с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технологиите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, за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въвеждане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на нови </a:t>
            </a:r>
            <a:r>
              <a:rPr lang="ru-RU" sz="20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методи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на обучение и подготовка на </a:t>
            </a:r>
            <a:r>
              <a:rPr lang="ru-RU" sz="20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специалисти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и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инженери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, за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експериментални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разработки и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приложни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изследвания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, </a:t>
            </a:r>
            <a:r>
              <a:rPr lang="ru-RU" sz="20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фокусирани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върху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развитието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или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полезни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изменения на нови технологии, за </a:t>
            </a:r>
            <a:r>
              <a:rPr lang="ru-RU" sz="20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разпространение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на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резултатите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и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по-добра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комуникация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относно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възможностите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,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произтичащи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от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тези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технологии,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както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и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други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свързани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с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тях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дейности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. </a:t>
            </a:r>
          </a:p>
          <a:p>
            <a:r>
              <a:rPr lang="bg-BG" dirty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</a:p>
          <a:p>
            <a:pPr algn="ctr"/>
            <a:endParaRPr lang="bg-BG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540154" y="811389"/>
            <a:ext cx="4614863" cy="914400"/>
          </a:xfrm>
          <a:prstGeom prst="rect">
            <a:avLst/>
          </a:prstGeom>
          <a:effectLst>
            <a:softEdge rad="1270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3200" dirty="0" smtClean="0">
                <a:latin typeface="Arial Black" panose="020B0A04020102020204" pitchFamily="34" charset="0"/>
              </a:rPr>
              <a:t>Дейности:</a:t>
            </a:r>
            <a:endParaRPr lang="bg-BG" sz="3200" dirty="0">
              <a:latin typeface="Arial Black" panose="020B0A04020102020204" pitchFamily="34" charset="0"/>
            </a:endParaRPr>
          </a:p>
        </p:txBody>
      </p:sp>
      <p:sp>
        <p:nvSpPr>
          <p:cNvPr id="11" name="Down Arrow 10"/>
          <p:cNvSpPr/>
          <p:nvPr/>
        </p:nvSpPr>
        <p:spPr>
          <a:xfrm>
            <a:off x="5807412" y="2175947"/>
            <a:ext cx="371475" cy="521209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2" name="Down Arrow 11"/>
          <p:cNvSpPr/>
          <p:nvPr/>
        </p:nvSpPr>
        <p:spPr>
          <a:xfrm>
            <a:off x="5807411" y="3767846"/>
            <a:ext cx="371475" cy="521209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3" name="Rectangle 12"/>
          <p:cNvSpPr/>
          <p:nvPr/>
        </p:nvSpPr>
        <p:spPr>
          <a:xfrm>
            <a:off x="2900104" y="55802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800492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90">
          <a:fgClr>
            <a:srgbClr val="CCEC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75" y="277293"/>
            <a:ext cx="2165110" cy="6873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3348" y="282056"/>
            <a:ext cx="2611737" cy="6825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359986" y="1101058"/>
            <a:ext cx="11346900" cy="774985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bg-BG" sz="22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endParaRPr lang="ru-RU" sz="2200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endParaRPr lang="ru-RU" sz="20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endParaRPr lang="ru-RU" sz="2000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4. </a:t>
            </a:r>
            <a:r>
              <a:rPr lang="ru-RU" sz="20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Събиране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на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масиви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от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данни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и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архиви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; обучение и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мобилност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на </a:t>
            </a:r>
            <a:r>
              <a:rPr lang="ru-RU" sz="20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изследователите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и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други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свързани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с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тях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дейности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. </a:t>
            </a:r>
          </a:p>
          <a:p>
            <a:r>
              <a:rPr lang="bg-BG" sz="2000" dirty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</a:p>
          <a:p>
            <a:endParaRPr lang="ru-RU" sz="20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bg-BG" sz="2200" dirty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</a:p>
          <a:p>
            <a:pPr algn="ctr"/>
            <a:endParaRPr lang="bg-BG" sz="22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02618" y="1858341"/>
            <a:ext cx="11346900" cy="2519362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</a:p>
          <a:p>
            <a:endParaRPr lang="ru-RU" sz="2000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endParaRPr lang="ru-RU" sz="20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endParaRPr lang="ru-RU" sz="2000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endParaRPr lang="ru-RU" sz="20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en-US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                                                                                                                                             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5. </a:t>
            </a:r>
            <a:r>
              <a:rPr lang="ru-RU" sz="20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Осигуряване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на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достъп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на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включените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в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проектите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по специфична цел 2 </a:t>
            </a:r>
            <a:r>
              <a:rPr lang="ru-RU" sz="20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български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изследователи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до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международни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бази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данни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и публикации (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отворени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бази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данни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и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инициативи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за отворен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достъп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на ЕК), и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подкрепа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за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участието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на </a:t>
            </a:r>
            <a:r>
              <a:rPr lang="ru-RU" sz="20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български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научни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организации и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висши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училища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в европейски и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световни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партньорски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проекти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и мрежи, с цел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повишаване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на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конкурентоспособността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и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качеството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на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подготовката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на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изследователите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в </a:t>
            </a:r>
            <a:r>
              <a:rPr lang="ru-RU" sz="20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приоритетните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 области на </a:t>
            </a:r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ИСИС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.</a:t>
            </a:r>
          </a:p>
          <a:p>
            <a:r>
              <a:rPr lang="bg-BG" sz="2000" dirty="0"/>
              <a:t>	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endParaRPr lang="ru-RU" sz="20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bg-BG" sz="2000" dirty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endParaRPr lang="ru-RU" sz="20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bg-BG" sz="2200" dirty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</a:p>
          <a:p>
            <a:pPr algn="ctr"/>
            <a:endParaRPr lang="bg-BG" sz="22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92448" y="4898912"/>
            <a:ext cx="11346900" cy="185823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bg-BG" sz="20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endParaRPr lang="ru-RU" sz="2000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</a:p>
          <a:p>
            <a:r>
              <a:rPr lang="ru-RU" sz="20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Инвестициите</a:t>
            </a:r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в </a:t>
            </a:r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инфраструктура/</a:t>
            </a:r>
            <a:r>
              <a:rPr lang="ru-RU" sz="20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оборудване</a:t>
            </a:r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rgbClr val="FF0000"/>
                </a:solidFill>
                <a:latin typeface="Arial Black" panose="020B0A04020102020204" pitchFamily="34" charset="0"/>
              </a:rPr>
              <a:t>следва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 да </a:t>
            </a:r>
            <a:r>
              <a:rPr lang="ru-RU" sz="2000" dirty="0" err="1">
                <a:solidFill>
                  <a:srgbClr val="FF0000"/>
                </a:solidFill>
                <a:latin typeface="Arial Black" panose="020B0A04020102020204" pitchFamily="34" charset="0"/>
              </a:rPr>
              <a:t>бъдат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rgbClr val="FF0000"/>
                </a:solidFill>
                <a:latin typeface="Arial Black" panose="020B0A04020102020204" pitchFamily="34" charset="0"/>
              </a:rPr>
              <a:t>най-малко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 74% от </a:t>
            </a:r>
            <a:r>
              <a:rPr lang="ru-RU" sz="2000" dirty="0" err="1">
                <a:solidFill>
                  <a:srgbClr val="FF0000"/>
                </a:solidFill>
                <a:latin typeface="Arial Black" panose="020B0A04020102020204" pitchFamily="34" charset="0"/>
              </a:rPr>
              <a:t>общия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 размер на </a:t>
            </a:r>
            <a:r>
              <a:rPr lang="ru-RU" sz="2000" dirty="0" err="1">
                <a:solidFill>
                  <a:srgbClr val="FF0000"/>
                </a:solidFill>
                <a:latin typeface="Arial Black" panose="020B0A04020102020204" pitchFamily="34" charset="0"/>
              </a:rPr>
              <a:t>подкрепата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 от ЕФРР по ОП, с цел да се </a:t>
            </a:r>
            <a:r>
              <a:rPr lang="ru-RU" sz="2000" dirty="0" err="1">
                <a:solidFill>
                  <a:srgbClr val="FF0000"/>
                </a:solidFill>
                <a:latin typeface="Arial Black" panose="020B0A04020102020204" pitchFamily="34" charset="0"/>
              </a:rPr>
              <a:t>осигури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 устойчиво </a:t>
            </a:r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развитие 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на </a:t>
            </a:r>
            <a:r>
              <a:rPr lang="ru-RU" sz="2000" dirty="0" err="1">
                <a:solidFill>
                  <a:srgbClr val="FF0000"/>
                </a:solidFill>
                <a:latin typeface="Arial Black" panose="020B0A04020102020204" pitchFamily="34" charset="0"/>
              </a:rPr>
              <a:t>научната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 инфраструктура. </a:t>
            </a:r>
            <a:r>
              <a:rPr lang="ru-RU" sz="2000" dirty="0" err="1">
                <a:solidFill>
                  <a:srgbClr val="FF0000"/>
                </a:solidFill>
                <a:latin typeface="Arial Black" panose="020B0A04020102020204" pitchFamily="34" charset="0"/>
              </a:rPr>
              <a:t>Няма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 да </a:t>
            </a:r>
            <a:r>
              <a:rPr lang="ru-RU" sz="2000" dirty="0" err="1">
                <a:solidFill>
                  <a:srgbClr val="FF0000"/>
                </a:solidFill>
                <a:latin typeface="Arial Black" panose="020B0A04020102020204" pitchFamily="34" charset="0"/>
              </a:rPr>
              <a:t>бъдат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rgbClr val="FF0000"/>
                </a:solidFill>
                <a:latin typeface="Arial Black" panose="020B0A04020102020204" pitchFamily="34" charset="0"/>
              </a:rPr>
              <a:t>допустими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rgbClr val="FF0000"/>
                </a:solidFill>
                <a:latin typeface="Arial Black" panose="020B0A04020102020204" pitchFamily="34" charset="0"/>
              </a:rPr>
              <a:t>изолирани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rgbClr val="FF0000"/>
                </a:solidFill>
                <a:latin typeface="Arial Black" panose="020B0A04020102020204" pitchFamily="34" charset="0"/>
              </a:rPr>
              <a:t>обновявания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 на </a:t>
            </a:r>
            <a:r>
              <a:rPr lang="ru-RU" sz="2000" dirty="0" err="1">
                <a:solidFill>
                  <a:srgbClr val="FF0000"/>
                </a:solidFill>
                <a:latin typeface="Arial Black" panose="020B0A04020102020204" pitchFamily="34" charset="0"/>
              </a:rPr>
              <a:t>сгради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 с ограничено </a:t>
            </a:r>
            <a:r>
              <a:rPr lang="ru-RU" sz="2000" dirty="0" err="1">
                <a:solidFill>
                  <a:srgbClr val="FF0000"/>
                </a:solidFill>
                <a:latin typeface="Arial Black" panose="020B0A04020102020204" pitchFamily="34" charset="0"/>
              </a:rPr>
              <a:t>въздействие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rgbClr val="FF0000"/>
                </a:solidFill>
                <a:latin typeface="Arial Black" panose="020B0A04020102020204" pitchFamily="34" charset="0"/>
              </a:rPr>
              <a:t>върху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rgbClr val="FF0000"/>
                </a:solidFill>
                <a:latin typeface="Arial Black" panose="020B0A04020102020204" pitchFamily="34" charset="0"/>
              </a:rPr>
              <a:t>качеството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 и </a:t>
            </a:r>
            <a:r>
              <a:rPr lang="ru-RU" sz="2000" dirty="0" err="1">
                <a:solidFill>
                  <a:srgbClr val="FF0000"/>
                </a:solidFill>
                <a:latin typeface="Arial Black" panose="020B0A04020102020204" pitchFamily="34" charset="0"/>
              </a:rPr>
              <a:t>количеството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провеждани</a:t>
            </a:r>
            <a:r>
              <a:rPr lang="ru-RU" sz="2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rgbClr val="FF0000"/>
                </a:solidFill>
                <a:latin typeface="Arial Black" panose="020B0A04020102020204" pitchFamily="34" charset="0"/>
              </a:rPr>
              <a:t>научни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solidFill>
                  <a:srgbClr val="FF0000"/>
                </a:solidFill>
                <a:latin typeface="Arial Black" panose="020B0A04020102020204" pitchFamily="34" charset="0"/>
              </a:rPr>
              <a:t>изследвания</a:t>
            </a: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. </a:t>
            </a:r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endParaRPr lang="ru-RU" sz="2000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bg-BG" sz="2000" dirty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</a:p>
          <a:p>
            <a:pPr algn="ctr"/>
            <a:endParaRPr lang="bg-BG" sz="20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8107839" y="1597736"/>
            <a:ext cx="371475" cy="521209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2" name="Rectangle 11"/>
          <p:cNvSpPr/>
          <p:nvPr/>
        </p:nvSpPr>
        <p:spPr>
          <a:xfrm>
            <a:off x="2971686" y="251682"/>
            <a:ext cx="5894961" cy="7555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dirty="0" smtClean="0"/>
              <a:t>                                                                                                  </a:t>
            </a:r>
            <a:r>
              <a:rPr lang="ru-RU" sz="1600" dirty="0" smtClean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ИА 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„Оперативна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програма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„Наука и образование за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интелигентен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растеж</a:t>
            </a:r>
            <a:r>
              <a:rPr lang="ru-RU" sz="1600" dirty="0">
                <a:solidFill>
                  <a:srgbClr val="146194">
                    <a:lumMod val="50000"/>
                  </a:srgbClr>
                </a:solidFill>
                <a:latin typeface="Arial Black" panose="020B0A04020102020204" pitchFamily="34" charset="0"/>
              </a:rPr>
              <a:t>”</a:t>
            </a:r>
            <a:endParaRPr lang="en-GB" sz="1600" dirty="0">
              <a:solidFill>
                <a:srgbClr val="146194">
                  <a:lumMod val="50000"/>
                </a:srgbClr>
              </a:solidFill>
              <a:latin typeface="Arial Black" panose="020B0A04020102020204" pitchFamily="34" charset="0"/>
            </a:endParaRPr>
          </a:p>
          <a:p>
            <a:pPr algn="ctr"/>
            <a:endParaRPr lang="bg-BG" dirty="0"/>
          </a:p>
        </p:txBody>
      </p:sp>
      <p:sp>
        <p:nvSpPr>
          <p:cNvPr id="2" name="Down Arrow Callout 1"/>
          <p:cNvSpPr/>
          <p:nvPr/>
        </p:nvSpPr>
        <p:spPr>
          <a:xfrm>
            <a:off x="3477586" y="4377703"/>
            <a:ext cx="4883160" cy="852536"/>
          </a:xfrm>
          <a:prstGeom prst="downArrowCallou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Важно!!!</a:t>
            </a:r>
            <a:endParaRPr lang="bg-BG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8397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ce">
  <a:themeElements>
    <a:clrScheme name="Custom 1">
      <a:dk1>
        <a:sysClr val="windowText" lastClr="000000"/>
      </a:dk1>
      <a:lt1>
        <a:sysClr val="window" lastClr="FFFFFF"/>
      </a:lt1>
      <a:dk2>
        <a:srgbClr val="146194"/>
      </a:dk2>
      <a:lt2>
        <a:srgbClr val="C8F0FA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3297</TotalTime>
  <Words>2869</Words>
  <Application>Microsoft Office PowerPoint</Application>
  <PresentationFormat>Widescreen</PresentationFormat>
  <Paragraphs>387</Paragraphs>
  <Slides>47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3" baseType="lpstr">
      <vt:lpstr>Arial</vt:lpstr>
      <vt:lpstr>Arial Black</vt:lpstr>
      <vt:lpstr>Century Gothic</vt:lpstr>
      <vt:lpstr>Times New Roman</vt:lpstr>
      <vt:lpstr>Wingdings 3</vt:lpstr>
      <vt:lpstr>Slice</vt:lpstr>
      <vt:lpstr>PowerPoint Presentation</vt:lpstr>
      <vt:lpstr>PowerPoint Presentation</vt:lpstr>
      <vt:lpstr>Приоритетна ос 1: Научни изследвания и технологично развитие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monadmin</dc:creator>
  <cp:lastModifiedBy>User</cp:lastModifiedBy>
  <cp:revision>607</cp:revision>
  <dcterms:created xsi:type="dcterms:W3CDTF">2017-09-09T10:31:36Z</dcterms:created>
  <dcterms:modified xsi:type="dcterms:W3CDTF">2018-11-30T14:26:19Z</dcterms:modified>
</cp:coreProperties>
</file>